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</p:sldMasterIdLst>
  <p:notesMasterIdLst>
    <p:notesMasterId r:id="rId29"/>
  </p:notesMasterIdLst>
  <p:sldIdLst>
    <p:sldId id="257" r:id="rId5"/>
    <p:sldId id="270" r:id="rId6"/>
    <p:sldId id="271" r:id="rId7"/>
    <p:sldId id="273" r:id="rId8"/>
    <p:sldId id="285" r:id="rId9"/>
    <p:sldId id="282" r:id="rId10"/>
    <p:sldId id="288" r:id="rId11"/>
    <p:sldId id="298" r:id="rId12"/>
    <p:sldId id="294" r:id="rId13"/>
    <p:sldId id="296" r:id="rId14"/>
    <p:sldId id="297" r:id="rId15"/>
    <p:sldId id="290" r:id="rId16"/>
    <p:sldId id="291" r:id="rId17"/>
    <p:sldId id="303" r:id="rId18"/>
    <p:sldId id="292" r:id="rId19"/>
    <p:sldId id="313" r:id="rId20"/>
    <p:sldId id="306" r:id="rId21"/>
    <p:sldId id="308" r:id="rId22"/>
    <p:sldId id="307" r:id="rId23"/>
    <p:sldId id="309" r:id="rId24"/>
    <p:sldId id="310" r:id="rId25"/>
    <p:sldId id="311" r:id="rId26"/>
    <p:sldId id="312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87311" autoAdjust="0"/>
  </p:normalViewPr>
  <p:slideViewPr>
    <p:cSldViewPr>
      <p:cViewPr varScale="1">
        <p:scale>
          <a:sx n="58" d="100"/>
          <a:sy n="58" d="100"/>
        </p:scale>
        <p:origin x="-145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C8475-28AC-4DE8-87B2-1C4A6BFEA71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57B1F-3E6E-4D4D-805B-E9CCF0027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914400" eaLnBrk="1" hangingPunct="1"/>
            <a:fld id="{AA646786-68B5-410D-9B4C-FC0D0044219B}" type="slidenum">
              <a:rPr lang="en-US" sz="1200"/>
              <a:pPr algn="r" defTabSz="914400" eaLnBrk="1" hangingPunct="1"/>
              <a:t>1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914400" eaLnBrk="1" hangingPunct="1"/>
            <a:endParaRPr lang="en-US">
              <a:latin typeface="Arial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48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238BD23-0007-49F6-BB8C-49E89E559D09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914400" eaLnBrk="1" hangingPunct="1"/>
            <a:endParaRPr lang="en-US">
              <a:latin typeface="Arial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376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48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362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dirty="0">
                <a:latin typeface="Arial" pitchFamily="34" charset="0"/>
              </a:rPr>
              <a:t>6. Differentiate INVOS</a:t>
            </a:r>
            <a:r>
              <a:rPr lang="en-US" dirty="0">
                <a:latin typeface="Arial" pitchFamily="34" charset="0"/>
                <a:cs typeface="Arial" pitchFamily="34" charset="0"/>
              </a:rPr>
              <a:t>™ System</a:t>
            </a:r>
            <a:r>
              <a:rPr lang="en-US" dirty="0">
                <a:latin typeface="Arial" pitchFamily="34" charset="0"/>
              </a:rPr>
              <a:t> measurement from traditional systemic parameters</a:t>
            </a:r>
          </a:p>
          <a:p>
            <a:pPr marL="342900" indent="-342900">
              <a:buFontTx/>
              <a:buChar char="•"/>
            </a:pPr>
            <a:r>
              <a:rPr lang="en-US" dirty="0">
                <a:latin typeface="Arial" pitchFamily="34" charset="0"/>
              </a:rPr>
              <a:t>Target  tissue measurement  to assess balance of hemodynamics</a:t>
            </a:r>
          </a:p>
          <a:p>
            <a:pPr marL="342900" indent="-342900">
              <a:buFontTx/>
              <a:buChar char="•"/>
            </a:pPr>
            <a:r>
              <a:rPr lang="en-US" b="1" dirty="0">
                <a:latin typeface="Arial" pitchFamily="34" charset="0"/>
              </a:rPr>
              <a:t>High sensitivity, early warning measurement</a:t>
            </a:r>
          </a:p>
          <a:p>
            <a:pPr marL="342900" indent="-342900"/>
            <a:endParaRPr lang="en-US" dirty="0">
              <a:latin typeface="Arial" pitchFamily="34" charset="0"/>
            </a:endParaRPr>
          </a:p>
          <a:p>
            <a:pPr marL="342900" indent="-342900"/>
            <a:r>
              <a:rPr lang="en-US" u="sng" dirty="0">
                <a:latin typeface="Arial" pitchFamily="34" charset="0"/>
              </a:rPr>
              <a:t>Definitions</a:t>
            </a:r>
          </a:p>
          <a:p>
            <a:pPr marL="342900" indent="-342900"/>
            <a:r>
              <a:rPr lang="en-US" dirty="0">
                <a:latin typeface="Arial" pitchFamily="34" charset="0"/>
              </a:rPr>
              <a:t>CRT = capillary refill time</a:t>
            </a:r>
          </a:p>
          <a:p>
            <a:pPr marL="342900" indent="-342900"/>
            <a:r>
              <a:rPr lang="en-US" dirty="0">
                <a:latin typeface="Arial" pitchFamily="34" charset="0"/>
              </a:rPr>
              <a:t>Oliguria = reduced urine output</a:t>
            </a:r>
          </a:p>
          <a:p>
            <a:pPr marL="342900" indent="-342900"/>
            <a:endParaRPr lang="en-US" dirty="0">
              <a:latin typeface="Arial" pitchFamily="34" charset="0"/>
            </a:endParaRPr>
          </a:p>
          <a:p>
            <a:pPr marL="342900" indent="-342900">
              <a:buFontTx/>
              <a:buChar char="•"/>
            </a:pPr>
            <a:r>
              <a:rPr lang="en-US" dirty="0">
                <a:latin typeface="Arial" pitchFamily="34" charset="0"/>
              </a:rPr>
              <a:t>The site of measurement gives the INVOS</a:t>
            </a:r>
            <a:r>
              <a:rPr lang="en-US" dirty="0">
                <a:latin typeface="Arial" pitchFamily="34" charset="0"/>
                <a:cs typeface="Arial" pitchFamily="34" charset="0"/>
              </a:rPr>
              <a:t>™</a:t>
            </a:r>
            <a:r>
              <a:rPr lang="en-US" dirty="0">
                <a:latin typeface="Arial" pitchFamily="34" charset="0"/>
              </a:rPr>
              <a:t> System the ability to rapidly detect local changes in tissue perfusion.</a:t>
            </a:r>
          </a:p>
          <a:p>
            <a:pPr marL="342900" indent="-342900">
              <a:buFontTx/>
              <a:buChar char="•"/>
            </a:pPr>
            <a:r>
              <a:rPr lang="en-US" dirty="0">
                <a:latin typeface="Arial" pitchFamily="34" charset="0"/>
              </a:rPr>
              <a:t>The progression of cardiovascular collapse or shock can be demonstrated in changes in standard markers of perfusion.</a:t>
            </a:r>
          </a:p>
          <a:p>
            <a:pPr marL="342900" indent="-342900">
              <a:buFontTx/>
              <a:buChar char="•"/>
            </a:pPr>
            <a:r>
              <a:rPr lang="en-US" dirty="0">
                <a:latin typeface="Arial" pitchFamily="34" charset="0"/>
              </a:rPr>
              <a:t>The standard markers of perfusion are often subjective physical assessment and others are latent indicators of already altered physiology.</a:t>
            </a:r>
          </a:p>
          <a:p>
            <a:pPr marL="342900" indent="-342900">
              <a:buFontTx/>
              <a:buChar char="•"/>
            </a:pPr>
            <a:r>
              <a:rPr lang="en-US" b="1" dirty="0">
                <a:latin typeface="Arial" pitchFamily="34" charset="0"/>
              </a:rPr>
              <a:t>rSO</a:t>
            </a:r>
            <a:r>
              <a:rPr lang="en-US" b="1" baseline="-25000" dirty="0">
                <a:latin typeface="Arial" pitchFamily="34" charset="0"/>
              </a:rPr>
              <a:t>2</a:t>
            </a:r>
            <a:r>
              <a:rPr lang="en-US" b="1" dirty="0">
                <a:latin typeface="Arial" pitchFamily="34" charset="0"/>
              </a:rPr>
              <a:t> is highly sensitive to acute </a:t>
            </a:r>
            <a:r>
              <a:rPr lang="en-US" b="1" i="1" dirty="0">
                <a:latin typeface="Arial" pitchFamily="34" charset="0"/>
              </a:rPr>
              <a:t>regional</a:t>
            </a:r>
            <a:r>
              <a:rPr lang="en-US" b="1" dirty="0">
                <a:latin typeface="Arial" pitchFamily="34" charset="0"/>
              </a:rPr>
              <a:t> changes in perfusion adequacy and displays this information in </a:t>
            </a:r>
            <a:r>
              <a:rPr lang="en-US" b="1" i="1" dirty="0">
                <a:latin typeface="Arial" pitchFamily="34" charset="0"/>
              </a:rPr>
              <a:t>real time.</a:t>
            </a:r>
          </a:p>
          <a:p>
            <a:pPr lvl="1">
              <a:buFontTx/>
              <a:buChar char="•"/>
            </a:pPr>
            <a:r>
              <a:rPr lang="en-US" dirty="0">
                <a:latin typeface="Arial" pitchFamily="34" charset="0"/>
              </a:rPr>
              <a:t>This gives you the opportunity to intervene early – increasing the ability to reverse ischemia before permanent damage has already been done.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</a:pPr>
            <a:endParaRPr lang="en-US" dirty="0">
              <a:latin typeface="Arial" pitchFamily="34" charset="0"/>
            </a:endParaRP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37282BD-5B46-44D6-9CB6-BC9B133DEA78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3692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73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57B1F-3E6E-4D4D-805B-E9CCF00275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52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238BD23-0007-49F6-BB8C-49E89E559D09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914400" eaLnBrk="1" hangingPunct="1"/>
            <a:endParaRPr lang="en-US">
              <a:latin typeface="Arial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591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5D755A6-CB79-4739-ADCF-8B7FCC72AE10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</a:rPr>
              <a:t>8. Cases-Clinical Value/Examples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Safety benefit in clinical practice</a:t>
            </a:r>
          </a:p>
          <a:p>
            <a:pPr>
              <a:buFontTx/>
              <a:buChar char="•"/>
            </a:pPr>
            <a:r>
              <a:rPr lang="en-US" b="1" dirty="0">
                <a:latin typeface="Arial" pitchFamily="34" charset="0"/>
              </a:rPr>
              <a:t>Clinical outcome benefit of NIRS-guided hemodynamic management</a:t>
            </a:r>
          </a:p>
          <a:p>
            <a:pPr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</p:txBody>
      </p:sp>
      <p:sp>
        <p:nvSpPr>
          <p:cNvPr id="860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A29E23A7-7DA0-4E73-A71B-DCE0B8C3FBE0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68905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D08BF71-1933-4E67-BDD0-D54ECFF2D452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8704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Arial" pitchFamily="34" charset="0"/>
              </a:rPr>
              <a:t>8. Cases-Clinical Value/Examples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pitchFamily="34" charset="0"/>
              </a:rPr>
              <a:t>Safety benefit in clinical practice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b="1" dirty="0">
                <a:latin typeface="Arial" pitchFamily="34" charset="0"/>
              </a:rPr>
              <a:t>Clinical outcome benefit of NIRS-guided hemodynamic management</a:t>
            </a:r>
            <a:endParaRPr lang="en-US" sz="10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10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000" u="sng" dirty="0">
                <a:latin typeface="Arial" pitchFamily="34" charset="0"/>
              </a:rPr>
              <a:t>FOUR MAIN POINTS</a:t>
            </a:r>
          </a:p>
          <a:p>
            <a:pPr>
              <a:lnSpc>
                <a:spcPct val="90000"/>
              </a:lnSpc>
            </a:pPr>
            <a:r>
              <a:rPr lang="en-US" sz="1000" b="1" dirty="0">
                <a:latin typeface="Arial" pitchFamily="34" charset="0"/>
              </a:rPr>
              <a:t>rSO2 showed efficacy of: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b="1" dirty="0">
                <a:latin typeface="Arial" pitchFamily="34" charset="0"/>
              </a:rPr>
              <a:t>Volume administration (fluids given)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b="1" dirty="0">
                <a:latin typeface="Arial" pitchFamily="34" charset="0"/>
              </a:rPr>
              <a:t>Drug support for cardiac output (inotropes given)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b="1" dirty="0">
                <a:latin typeface="Arial" pitchFamily="34" charset="0"/>
              </a:rPr>
              <a:t>Sedation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b="1" dirty="0">
                <a:latin typeface="Arial" pitchFamily="34" charset="0"/>
              </a:rPr>
              <a:t>Blood transfusion</a:t>
            </a:r>
          </a:p>
          <a:p>
            <a:pPr>
              <a:lnSpc>
                <a:spcPct val="90000"/>
              </a:lnSpc>
            </a:pPr>
            <a:endParaRPr lang="en-US" sz="1000" b="1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000" u="sng" dirty="0">
                <a:latin typeface="Arial" pitchFamily="34" charset="0"/>
              </a:rPr>
              <a:t>Case Highlights: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pitchFamily="34" charset="0"/>
              </a:rPr>
              <a:t>Somatic and cerebral rSO</a:t>
            </a:r>
            <a:r>
              <a:rPr lang="en-US" sz="1000" baseline="-25000" dirty="0">
                <a:latin typeface="Arial" pitchFamily="34" charset="0"/>
              </a:rPr>
              <a:t>2</a:t>
            </a:r>
            <a:r>
              <a:rPr lang="en-US" sz="1000" dirty="0">
                <a:latin typeface="Arial" pitchFamily="34" charset="0"/>
              </a:rPr>
              <a:t> reversed, centralizing CO to vital organs. (compensated shock)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pitchFamily="34" charset="0"/>
              </a:rPr>
              <a:t>Clearly able to track effect of interventions in real time; note response to inotropic and fluid support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b="1" dirty="0">
                <a:latin typeface="Arial" pitchFamily="34" charset="0"/>
              </a:rPr>
              <a:t>Note normal “vital signs” despite inadequate cerebral perfusion (~low 40s).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pitchFamily="34" charset="0"/>
              </a:rPr>
              <a:t>Note response to sedation and intubation.  Reduction in sympathetic stress and vascular resistance.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pitchFamily="34" charset="0"/>
              </a:rPr>
              <a:t>Note gradual downward trend in somatic values following intubation and sedation and stable cerebral measurement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pitchFamily="34" charset="0"/>
              </a:rPr>
              <a:t>Note almost immediate response to PRBC transfusion.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dirty="0">
                <a:latin typeface="Arial" pitchFamily="34" charset="0"/>
              </a:rPr>
              <a:t>INVOS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™</a:t>
            </a:r>
            <a:r>
              <a:rPr lang="en-US" sz="1000" dirty="0">
                <a:latin typeface="Arial" pitchFamily="34" charset="0"/>
              </a:rPr>
              <a:t> monitoring provided immediate feedback to the clinician to validate the effectiveness of treatment and interventions.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1000" b="1" dirty="0">
                <a:latin typeface="Arial" pitchFamily="34" charset="0"/>
              </a:rPr>
              <a:t>Rapid intervention in shock patients is critical in avoiding progression to uncompensated stage of shock and eventual irreversible cardiovascular collapse.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1000" dirty="0">
              <a:latin typeface="Arial" pitchFamily="34" charset="0"/>
            </a:endParaRPr>
          </a:p>
        </p:txBody>
      </p:sp>
      <p:sp>
        <p:nvSpPr>
          <p:cNvPr id="870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A3A6A217-BB7A-4FAD-8D7C-73E6AA248BE2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5205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FE7539A-F797-4628-835A-412190144C0B}" type="slidenum">
              <a:rPr lang="en-US" smtClean="0"/>
              <a:pPr eaLnBrk="1" hangingPunct="1"/>
              <a:t>20</a:t>
            </a:fld>
            <a:endParaRPr lang="en-US"/>
          </a:p>
        </p:txBody>
      </p:sp>
      <p:sp>
        <p:nvSpPr>
          <p:cNvPr id="880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</a:rPr>
              <a:t>8. Cases-Clinical Value/Examples</a:t>
            </a:r>
          </a:p>
          <a:p>
            <a:pPr>
              <a:buFontTx/>
              <a:buChar char="•"/>
            </a:pPr>
            <a:r>
              <a:rPr lang="en-US" b="1" dirty="0">
                <a:latin typeface="Arial" pitchFamily="34" charset="0"/>
              </a:rPr>
              <a:t>Safety benefit in clinical practice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Clinical outcome benefit of NIRS-guided hemodynamic management</a:t>
            </a:r>
          </a:p>
          <a:p>
            <a:pPr>
              <a:spcBef>
                <a:spcPct val="0"/>
              </a:spcBef>
            </a:pPr>
            <a:endParaRPr lang="en-US" b="1" dirty="0">
              <a:latin typeface="Arial" pitchFamily="34" charset="0"/>
            </a:endParaRPr>
          </a:p>
        </p:txBody>
      </p:sp>
      <p:sp>
        <p:nvSpPr>
          <p:cNvPr id="880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86CDAD3B-AB30-47F2-8D0C-CD98D6BA3A01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7955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238BD23-0007-49F6-BB8C-49E89E559D09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914400" eaLnBrk="1" hangingPunct="1"/>
            <a:endParaRPr lang="en-US">
              <a:latin typeface="Arial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6510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</a:rPr>
              <a:t>8. Cases-Clinical Value/Examples</a:t>
            </a:r>
          </a:p>
          <a:p>
            <a:pPr>
              <a:buFontTx/>
              <a:buChar char="•"/>
            </a:pPr>
            <a:r>
              <a:rPr lang="en-US" b="1" dirty="0">
                <a:latin typeface="Arial" pitchFamily="34" charset="0"/>
              </a:rPr>
              <a:t>Safety benefit in clinical practice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Clinical outcome benefit of NIRS-guided hemodynamic management</a:t>
            </a:r>
          </a:p>
          <a:p>
            <a:pPr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Intra-hospital transport from OR to PICU for post-op management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Hand-bagging is a standard method of ventilation during intra-hospital patient transport.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Hand-bagging does not provide feedback on tidal volume delivered to the patient, and tidal volumes are highly variable during manual ventilation.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Note the gradual drop in cerebral rSO</a:t>
            </a:r>
            <a:r>
              <a:rPr lang="en-US" baseline="-25000" dirty="0">
                <a:latin typeface="Arial" pitchFamily="34" charset="0"/>
              </a:rPr>
              <a:t>2</a:t>
            </a:r>
            <a:r>
              <a:rPr lang="en-US" dirty="0">
                <a:latin typeface="Arial" pitchFamily="34" charset="0"/>
              </a:rPr>
              <a:t> during transport to OR from ~ 0940 to ~1024 when mechanical ventilation was initiated.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The cerebral vasculature is highly reactive to CO</a:t>
            </a:r>
            <a:r>
              <a:rPr lang="en-US" baseline="-25000" dirty="0">
                <a:latin typeface="Arial" pitchFamily="34" charset="0"/>
              </a:rPr>
              <a:t>2</a:t>
            </a:r>
            <a:r>
              <a:rPr lang="en-US" dirty="0">
                <a:latin typeface="Arial" pitchFamily="34" charset="0"/>
              </a:rPr>
              <a:t> levels, </a:t>
            </a:r>
            <a:r>
              <a:rPr lang="en-US" dirty="0" err="1">
                <a:latin typeface="Arial" pitchFamily="34" charset="0"/>
              </a:rPr>
              <a:t>hypocarbia</a:t>
            </a:r>
            <a:r>
              <a:rPr lang="en-US" dirty="0">
                <a:latin typeface="Arial" pitchFamily="34" charset="0"/>
              </a:rPr>
              <a:t> resulting in vasoconstriction, diminished perfusion.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Establishing normal ventilation allowed patient to return to a more </a:t>
            </a:r>
            <a:r>
              <a:rPr lang="en-US" dirty="0" err="1">
                <a:latin typeface="Arial" pitchFamily="34" charset="0"/>
              </a:rPr>
              <a:t>normo-carbic</a:t>
            </a:r>
            <a:r>
              <a:rPr lang="en-US" dirty="0">
                <a:latin typeface="Arial" pitchFamily="34" charset="0"/>
              </a:rPr>
              <a:t> level with concurrent improvement in cerebral perfusion.</a:t>
            </a:r>
          </a:p>
          <a:p>
            <a:endParaRPr lang="en-US" b="1" dirty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26EED74-A87E-4CA5-BB01-D10005B617AD}" type="slidenum">
              <a:rPr lang="en-US" smtClean="0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2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B33C7E4-7483-41BC-9C75-1BB98D0C96CE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</a:rPr>
              <a:t>8. Cases-Clinical Value/Examples</a:t>
            </a:r>
          </a:p>
          <a:p>
            <a:pPr>
              <a:buFontTx/>
              <a:buChar char="•"/>
            </a:pPr>
            <a:r>
              <a:rPr lang="en-US">
                <a:latin typeface="Arial" pitchFamily="34" charset="0"/>
              </a:rPr>
              <a:t>Safety benefit in clinical practice</a:t>
            </a:r>
          </a:p>
          <a:p>
            <a:pPr>
              <a:buFontTx/>
              <a:buChar char="•"/>
            </a:pPr>
            <a:r>
              <a:rPr lang="en-US" b="1">
                <a:latin typeface="Arial" pitchFamily="34" charset="0"/>
              </a:rPr>
              <a:t>Clinical outcome benefit of NIRS-guided hemodynamic management</a:t>
            </a:r>
          </a:p>
          <a:p>
            <a:endParaRPr lang="en-US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Arial" pitchFamily="34" charset="0"/>
              </a:rPr>
              <a:t>This is a 1713 g infant born at 32 weeks gestation. </a:t>
            </a:r>
          </a:p>
          <a:p>
            <a:pPr>
              <a:buFontTx/>
              <a:buChar char="•"/>
            </a:pPr>
            <a:r>
              <a:rPr lang="en-US">
                <a:latin typeface="Arial" pitchFamily="34" charset="0"/>
              </a:rPr>
              <a:t>DOL 8 diagnosed with a 3 mm PDA with left to right shunting, which alters the blood distribution to vital organs. </a:t>
            </a:r>
          </a:p>
          <a:p>
            <a:pPr>
              <a:buFontTx/>
              <a:buChar char="•"/>
            </a:pPr>
            <a:r>
              <a:rPr lang="en-US">
                <a:latin typeface="Arial" pitchFamily="34" charset="0"/>
              </a:rPr>
              <a:t>Unsuccessful closure was attempted with indomethacin. </a:t>
            </a:r>
          </a:p>
          <a:p>
            <a:pPr>
              <a:buFontTx/>
              <a:buChar char="•"/>
            </a:pPr>
            <a:r>
              <a:rPr lang="en-US">
                <a:latin typeface="Arial" pitchFamily="34" charset="0"/>
              </a:rPr>
              <a:t>Surgical ligation done on DOL 27, using INVOS</a:t>
            </a:r>
            <a:r>
              <a:rPr lang="en-US">
                <a:latin typeface="Arial" pitchFamily="34" charset="0"/>
                <a:cs typeface="Arial" pitchFamily="34" charset="0"/>
              </a:rPr>
              <a:t>™</a:t>
            </a:r>
            <a:r>
              <a:rPr lang="en-US">
                <a:latin typeface="Arial" pitchFamily="34" charset="0"/>
              </a:rPr>
              <a:t> technology to monitor cerebral and abdominal regional perfusion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 u="sng">
                <a:latin typeface="Arial" pitchFamily="34" charset="0"/>
              </a:rPr>
              <a:t>Definitions</a:t>
            </a:r>
          </a:p>
          <a:p>
            <a:r>
              <a:rPr lang="en-US">
                <a:latin typeface="Arial" pitchFamily="34" charset="0"/>
              </a:rPr>
              <a:t>DOL = Day of life</a:t>
            </a:r>
          </a:p>
          <a:p>
            <a:r>
              <a:rPr lang="en-US">
                <a:latin typeface="Arial" pitchFamily="34" charset="0"/>
              </a:rPr>
              <a:t>PFO-patent foramen ovale</a:t>
            </a:r>
          </a:p>
          <a:p>
            <a:r>
              <a:rPr lang="en-US">
                <a:latin typeface="Arial" pitchFamily="34" charset="0"/>
              </a:rPr>
              <a:t>PDA-patent ductus arteriosus</a:t>
            </a:r>
          </a:p>
          <a:p>
            <a:r>
              <a:rPr lang="en-US">
                <a:latin typeface="Arial" pitchFamily="34" charset="0"/>
              </a:rPr>
              <a:t>SVT-supra ventricular tachycardia</a:t>
            </a:r>
          </a:p>
          <a:p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Digoxin and propranolol (as shown on slide): decrease heart rate due to tachycardia</a:t>
            </a:r>
          </a:p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82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9D944B6-6EFA-4636-8788-3C55D06D660D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800" dirty="0">
                <a:latin typeface="Arial" pitchFamily="34" charset="0"/>
              </a:rPr>
              <a:t>8. Cases-Clinical Value/Examples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800" dirty="0">
                <a:latin typeface="Arial" pitchFamily="34" charset="0"/>
              </a:rPr>
              <a:t>Safety benefit in clinical practice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800" b="1" dirty="0">
                <a:latin typeface="Arial" pitchFamily="34" charset="0"/>
              </a:rPr>
              <a:t>Clinical outcome benefit of NIRS-guided hemodynamic management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800" b="1" dirty="0"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b="1" dirty="0">
                <a:latin typeface="Arial" pitchFamily="34" charset="0"/>
              </a:rPr>
              <a:t>Clinical Scenario:  Premature Infant with a patent </a:t>
            </a:r>
            <a:r>
              <a:rPr lang="en-US" sz="800" b="1" dirty="0" err="1">
                <a:latin typeface="Arial" pitchFamily="34" charset="0"/>
              </a:rPr>
              <a:t>ductus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arteriosus</a:t>
            </a:r>
            <a:r>
              <a:rPr lang="en-US" sz="800" dirty="0">
                <a:latin typeface="Arial" pitchFamily="34" charset="0"/>
              </a:rPr>
              <a:t> (MEIER)</a:t>
            </a:r>
            <a:endParaRPr lang="en-US" sz="800" b="1" dirty="0"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dirty="0">
                <a:latin typeface="Arial" pitchFamily="34" charset="0"/>
              </a:rPr>
              <a:t>This “</a:t>
            </a:r>
            <a:r>
              <a:rPr lang="en-US" sz="800" dirty="0" err="1">
                <a:latin typeface="Arial" pitchFamily="34" charset="0"/>
              </a:rPr>
              <a:t>flatline</a:t>
            </a:r>
            <a:r>
              <a:rPr lang="en-US" sz="800" dirty="0">
                <a:latin typeface="Arial" pitchFamily="34" charset="0"/>
              </a:rPr>
              <a:t>” in mesenteric 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reflects what some neonatologists are calling “abdominal silence.” This is a sign of clinically ominous biology. When seen, the care team should step through its “rule-out” diagnosis to troubleshoot the cause and intervene.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dirty="0">
                <a:latin typeface="Arial" pitchFamily="34" charset="0"/>
              </a:rPr>
              <a:t>A PDA steals CO from the vital organs by shunting blood L to R from systemic circulation to the pulmonary bed.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dirty="0">
                <a:latin typeface="Arial" pitchFamily="34" charset="0"/>
              </a:rPr>
              <a:t>Systemic organs at risk for hypoxic-ischemic injury.  There is a higher incidence of NEC in pre-term infants with PDA.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dirty="0">
                <a:latin typeface="Arial" pitchFamily="34" charset="0"/>
              </a:rPr>
              <a:t>The graph shows restoration of somatic (abdominal) blood flow after ligation of a PDA.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dirty="0">
                <a:latin typeface="Arial" pitchFamily="34" charset="0"/>
              </a:rPr>
              <a:t>Note the concurrent improvement in cerebral 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following PDA ligation.  Cerebral perfusion can also be affected by the PDA.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z="800" b="1" dirty="0">
                <a:latin typeface="Arial" pitchFamily="34" charset="0"/>
              </a:rPr>
              <a:t>NIRS can be applied to the medical management of PDA to monitor response to treatment, giving quicker assessment of the need for surgery.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dirty="0">
                <a:latin typeface="Arial" pitchFamily="34" charset="0"/>
              </a:rPr>
              <a:t> 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dirty="0">
                <a:latin typeface="Arial" pitchFamily="34" charset="0"/>
              </a:rPr>
              <a:t>Show monitor screen pre-procedure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dirty="0">
                <a:latin typeface="Arial" pitchFamily="34" charset="0"/>
              </a:rPr>
              <a:t>Pre-ligation: CrSO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= 77% MrSO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= 16%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dirty="0">
                <a:latin typeface="Arial" pitchFamily="34" charset="0"/>
              </a:rPr>
              <a:t>SpO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92%,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dirty="0">
                <a:latin typeface="Arial" pitchFamily="34" charset="0"/>
              </a:rPr>
              <a:t>SP Ligation: CrSO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= 89%  MrSO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= 34%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800" dirty="0"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b="1" dirty="0">
                <a:latin typeface="Arial" pitchFamily="34" charset="0"/>
              </a:rPr>
              <a:t>Clinical Scenario:  Premature Infant with a Patent </a:t>
            </a:r>
            <a:r>
              <a:rPr lang="en-US" sz="800" b="1" dirty="0" err="1">
                <a:latin typeface="Arial" pitchFamily="34" charset="0"/>
              </a:rPr>
              <a:t>Ductus</a:t>
            </a:r>
            <a:r>
              <a:rPr lang="en-US" sz="800" b="1" dirty="0">
                <a:latin typeface="Arial" pitchFamily="34" charset="0"/>
              </a:rPr>
              <a:t> </a:t>
            </a:r>
            <a:r>
              <a:rPr lang="en-US" sz="800" b="1" dirty="0" err="1">
                <a:latin typeface="Arial" pitchFamily="34" charset="0"/>
              </a:rPr>
              <a:t>Arteriosus</a:t>
            </a:r>
            <a:r>
              <a:rPr lang="en-US" sz="800" dirty="0">
                <a:latin typeface="Arial" pitchFamily="34" charset="0"/>
              </a:rPr>
              <a:t> (MEIER)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dirty="0">
                <a:latin typeface="Arial" pitchFamily="34" charset="0"/>
              </a:rPr>
              <a:t>20% to 60% of preterm infants or those with RDS may be affected by a hemodynamically significant PDA, stealing flow to the vital organs by shunting blood L to R from systemic to the pulmonary bed, putting systemic organs at risk for hypoxic-ischemic injury. In preterm infants with limited cardiac output, cerebral perfusion may be protected by </a:t>
            </a:r>
            <a:r>
              <a:rPr lang="en-US" sz="800" dirty="0" err="1">
                <a:latin typeface="Arial" pitchFamily="34" charset="0"/>
              </a:rPr>
              <a:t>autoregulation</a:t>
            </a:r>
            <a:r>
              <a:rPr lang="en-US" sz="800" dirty="0">
                <a:latin typeface="Arial" pitchFamily="34" charset="0"/>
              </a:rPr>
              <a:t>. In this patient, pre-ductal closure mesenteric 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was as low as 15%. Immediately following ductal ligation, the mesenteric 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increased, demonstrating an increase in mesenteric tissue perfusion. The investigators note that abnormally low 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may be useful in selecting patients with hemodynamically significant PDAs that warrant medical/surgical intervention. Low abdominal rSO</a:t>
            </a:r>
            <a:r>
              <a:rPr lang="en-US" sz="800" baseline="-25000" dirty="0">
                <a:latin typeface="Arial" pitchFamily="34" charset="0"/>
              </a:rPr>
              <a:t>2</a:t>
            </a:r>
            <a:r>
              <a:rPr lang="en-US" sz="800" dirty="0">
                <a:latin typeface="Arial" pitchFamily="34" charset="0"/>
              </a:rPr>
              <a:t> may reflect intestinal ischemia, which if prolonged may lead to necrotizing </a:t>
            </a:r>
            <a:r>
              <a:rPr lang="en-US" sz="800" dirty="0" err="1">
                <a:latin typeface="Arial" pitchFamily="34" charset="0"/>
              </a:rPr>
              <a:t>enterocolitis</a:t>
            </a:r>
            <a:r>
              <a:rPr lang="en-US" sz="800" dirty="0">
                <a:latin typeface="Arial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b="1" dirty="0">
                <a:latin typeface="Arial" pitchFamily="34" charset="0"/>
              </a:rPr>
              <a:t>Shows restoration of mesenteric blood flow after ligation of a PDA.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dirty="0">
                <a:latin typeface="Arial" pitchFamily="34" charset="0"/>
              </a:rPr>
              <a:t>Similar applications of NIRS are being used for monitoring effectiveness of pharmacological Rx of PDA.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800" dirty="0">
                <a:latin typeface="Arial" pitchFamily="34" charset="0"/>
              </a:rPr>
              <a:t> 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800" b="1" dirty="0">
              <a:latin typeface="Arial" pitchFamily="34" charset="0"/>
            </a:endParaRPr>
          </a:p>
        </p:txBody>
      </p:sp>
      <p:sp>
        <p:nvSpPr>
          <p:cNvPr id="9114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6C83A555-4244-4850-A503-13C8B6FF87E9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43849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238BD23-0007-49F6-BB8C-49E89E559D09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914400" eaLnBrk="1" hangingPunct="1"/>
            <a:endParaRPr lang="en-US">
              <a:latin typeface="Arial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37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u="sng" dirty="0">
                <a:latin typeface="Arial" charset="0"/>
                <a:ea typeface="ＭＳ Ｐゴシック" pitchFamily="-106" charset="-128"/>
              </a:rPr>
              <a:t>Objective #2: INVOS</a:t>
            </a:r>
            <a:r>
              <a:rPr lang="en-US" b="1" u="sng" dirty="0">
                <a:latin typeface="Arial" charset="0"/>
                <a:ea typeface="ＭＳ Ｐゴシック" pitchFamily="-106" charset="-128"/>
                <a:cs typeface="Arial" charset="0"/>
              </a:rPr>
              <a:t>™</a:t>
            </a:r>
            <a:r>
              <a:rPr lang="en-US" b="1" u="sng" dirty="0">
                <a:latin typeface="Arial" charset="0"/>
                <a:ea typeface="ＭＳ Ｐゴシック" pitchFamily="-106" charset="-128"/>
              </a:rPr>
              <a:t> System Introduction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Optical NIRS-based technology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Noninvasive measure of the adequacy of tissue perfusion</a:t>
            </a:r>
          </a:p>
          <a:p>
            <a:endParaRPr lang="en-US" dirty="0">
              <a:latin typeface="Arial" charset="0"/>
              <a:ea typeface="ＭＳ Ｐゴシック" pitchFamily="-106" charset="-128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 The most commonly monitored areas are the left and right hemispheres of the brain, the </a:t>
            </a:r>
            <a:r>
              <a:rPr lang="en-US" dirty="0" err="1">
                <a:latin typeface="Arial" charset="0"/>
                <a:ea typeface="ＭＳ Ｐゴシック" pitchFamily="-106" charset="-128"/>
              </a:rPr>
              <a:t>peri</a:t>
            </a:r>
            <a:r>
              <a:rPr lang="en-US" dirty="0">
                <a:latin typeface="Arial" charset="0"/>
                <a:ea typeface="ＭＳ Ｐゴシック" pitchFamily="-106" charset="-128"/>
              </a:rPr>
              <a:t>-renal area and the abdomen.</a:t>
            </a:r>
          </a:p>
          <a:p>
            <a:pPr>
              <a:buFontTx/>
              <a:buChar char="•"/>
            </a:pPr>
            <a:r>
              <a:rPr lang="en-US" b="1" dirty="0">
                <a:latin typeface="Arial" charset="0"/>
                <a:ea typeface="ＭＳ Ｐゴシック" pitchFamily="-106" charset="-128"/>
              </a:rPr>
              <a:t> The system is indicated for use on patients of any age or size.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 Our system</a:t>
            </a:r>
            <a:r>
              <a:rPr lang="en-US" baseline="0" dirty="0">
                <a:latin typeface="Arial" charset="0"/>
                <a:ea typeface="ＭＳ Ｐゴシック" pitchFamily="-106" charset="-128"/>
              </a:rPr>
              <a:t> p</a:t>
            </a:r>
            <a:r>
              <a:rPr lang="en-US" dirty="0">
                <a:latin typeface="Arial" charset="0"/>
                <a:ea typeface="ＭＳ Ｐゴシック" pitchFamily="-106" charset="-128"/>
              </a:rPr>
              <a:t>rovides real-time data accuracy in patients above 2.5 kg, and is intended for trend monitoring in patients less than 2.5 kg</a:t>
            </a: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C60762FC-4044-493F-AF8A-A4152C8C16EE}" type="slidenum">
              <a:rPr lang="en-US" sz="1200">
                <a:solidFill>
                  <a:prstClr val="black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3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u="sng" dirty="0">
                <a:latin typeface="Arial" charset="0"/>
                <a:ea typeface="ＭＳ Ｐゴシック" pitchFamily="-106" charset="-128"/>
              </a:rPr>
              <a:t>OBJECTIVE #2: INVOS</a:t>
            </a:r>
            <a:r>
              <a:rPr lang="en-US" b="1" u="sng" dirty="0">
                <a:latin typeface="Arial" charset="0"/>
                <a:ea typeface="ＭＳ Ｐゴシック" pitchFamily="-106" charset="-128"/>
                <a:cs typeface="Arial" charset="0"/>
              </a:rPr>
              <a:t>™</a:t>
            </a:r>
            <a:r>
              <a:rPr lang="en-US" b="1" u="sng" dirty="0">
                <a:latin typeface="Arial" charset="0"/>
                <a:ea typeface="ＭＳ Ｐゴシック" pitchFamily="-106" charset="-128"/>
              </a:rPr>
              <a:t> System Introduction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Optical NIRS-based technology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Noninvasive measure of the adequacy of tissue perfusion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Tissue interrogation in adult, pediatric and neonatal patients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ＭＳ Ｐゴシック" pitchFamily="-106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INVOS</a:t>
            </a:r>
            <a:r>
              <a:rPr lang="en-US" dirty="0">
                <a:latin typeface="Arial" charset="0"/>
                <a:ea typeface="ＭＳ Ｐゴシック" pitchFamily="-106" charset="-128"/>
                <a:cs typeface="Arial" charset="0"/>
              </a:rPr>
              <a:t>™</a:t>
            </a:r>
            <a:r>
              <a:rPr lang="en-US" dirty="0">
                <a:latin typeface="Arial" charset="0"/>
                <a:ea typeface="ＭＳ Ｐゴシック" pitchFamily="-106" charset="-128"/>
              </a:rPr>
              <a:t> System technology offers you a </a:t>
            </a:r>
            <a:r>
              <a:rPr lang="en-US" b="1" dirty="0">
                <a:latin typeface="Arial" charset="0"/>
                <a:ea typeface="ＭＳ Ｐゴシック" pitchFamily="-106" charset="-128"/>
              </a:rPr>
              <a:t>“window” into the microvasculature – the site of gas exchange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It allows you to monitor both cerebral and somatic tissues to help with </a:t>
            </a:r>
            <a:r>
              <a:rPr lang="en-US" b="1" dirty="0">
                <a:latin typeface="Arial" charset="0"/>
                <a:ea typeface="ＭＳ Ｐゴシック" pitchFamily="-106" charset="-128"/>
              </a:rPr>
              <a:t>insight into the distribution of perfusion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Measurement of the cerebral, </a:t>
            </a:r>
            <a:r>
              <a:rPr lang="en-US" dirty="0" err="1">
                <a:latin typeface="Arial" charset="0"/>
                <a:ea typeface="ＭＳ Ｐゴシック" pitchFamily="-106" charset="-128"/>
              </a:rPr>
              <a:t>peri</a:t>
            </a:r>
            <a:r>
              <a:rPr lang="en-US" dirty="0">
                <a:latin typeface="Arial" charset="0"/>
                <a:ea typeface="ＭＳ Ｐゴシック" pitchFamily="-106" charset="-128"/>
              </a:rPr>
              <a:t>-renal and mesenteric tissue beds have been </a:t>
            </a:r>
            <a:r>
              <a:rPr lang="en-US" b="1" dirty="0">
                <a:latin typeface="Arial" charset="0"/>
                <a:ea typeface="ＭＳ Ｐゴシック" pitchFamily="-106" charset="-128"/>
              </a:rPr>
              <a:t>proven sensitive indicators of deteriorating patient condition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b="1" dirty="0">
              <a:latin typeface="Arial" charset="0"/>
              <a:ea typeface="ＭＳ Ｐゴシック" pitchFamily="-106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u="sng" dirty="0">
                <a:latin typeface="Arial" charset="0"/>
                <a:ea typeface="ＭＳ Ｐゴシック" pitchFamily="-106" charset="-128"/>
              </a:rPr>
              <a:t>References for last bullet above:</a:t>
            </a:r>
            <a:r>
              <a:rPr lang="en-US" b="1" dirty="0">
                <a:latin typeface="Arial" charset="0"/>
                <a:ea typeface="ＭＳ Ｐゴシック" pitchFamily="-106" charset="-128"/>
              </a:rPr>
              <a:t> </a:t>
            </a:r>
            <a:r>
              <a:rPr lang="en-US" dirty="0">
                <a:latin typeface="Arial" charset="0"/>
                <a:ea typeface="ＭＳ Ｐゴシック" pitchFamily="-106" charset="-128"/>
              </a:rPr>
              <a:t>(just four, there are more if needed)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err="1">
                <a:latin typeface="Arial" charset="0"/>
                <a:ea typeface="ＭＳ Ｐゴシック" pitchFamily="-106" charset="-128"/>
              </a:rPr>
              <a:t>Casati</a:t>
            </a:r>
            <a:r>
              <a:rPr lang="en-US" dirty="0">
                <a:latin typeface="Arial" charset="0"/>
                <a:ea typeface="ＭＳ Ｐゴシック" pitchFamily="-106" charset="-128"/>
              </a:rPr>
              <a:t> A, et al.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Anesth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Analg</a:t>
            </a:r>
            <a:r>
              <a:rPr lang="en-US" dirty="0">
                <a:latin typeface="Arial" charset="0"/>
                <a:ea typeface="ＭＳ Ｐゴシック" pitchFamily="-106" charset="-128"/>
              </a:rPr>
              <a:t>. 2005;101(3):740-7.</a:t>
            </a:r>
          </a:p>
          <a:p>
            <a:pPr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Murkin JM, et al.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Anesth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Analg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.</a:t>
            </a:r>
            <a:r>
              <a:rPr lang="en-US" dirty="0">
                <a:latin typeface="Arial" charset="0"/>
                <a:ea typeface="ＭＳ Ｐゴシック" pitchFamily="-106" charset="-128"/>
              </a:rPr>
              <a:t> 2007;104(1):51-8.</a:t>
            </a:r>
          </a:p>
          <a:p>
            <a:pPr>
              <a:buFontTx/>
              <a:buChar char="•"/>
            </a:pPr>
            <a:r>
              <a:rPr lang="en-US" dirty="0" err="1">
                <a:latin typeface="Arial" charset="0"/>
                <a:ea typeface="ＭＳ Ｐゴシック" pitchFamily="-106" charset="-128"/>
              </a:rPr>
              <a:t>Tweddell</a:t>
            </a:r>
            <a:r>
              <a:rPr lang="en-US" dirty="0">
                <a:latin typeface="Arial" charset="0"/>
                <a:ea typeface="ＭＳ Ｐゴシック" pitchFamily="-106" charset="-128"/>
              </a:rPr>
              <a:t> JS, et al.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Semin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Thorac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Cardiovasc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Surg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Pediatr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Card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Surg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Ann.</a:t>
            </a:r>
            <a:r>
              <a:rPr lang="en-US" dirty="0">
                <a:latin typeface="Arial" charset="0"/>
                <a:ea typeface="ＭＳ Ｐゴシック" pitchFamily="-106" charset="-128"/>
              </a:rPr>
              <a:t> 2010;13:44-50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Kaufman J, et al.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Pediatr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</a:t>
            </a:r>
            <a:r>
              <a:rPr lang="en-US" i="1" dirty="0" err="1">
                <a:latin typeface="Arial" charset="0"/>
                <a:ea typeface="ＭＳ Ｐゴシック" pitchFamily="-106" charset="-128"/>
              </a:rPr>
              <a:t>Crit</a:t>
            </a:r>
            <a:r>
              <a:rPr lang="en-US" i="1" dirty="0">
                <a:latin typeface="Arial" charset="0"/>
                <a:ea typeface="ＭＳ Ｐゴシック" pitchFamily="-106" charset="-128"/>
              </a:rPr>
              <a:t> Care Med.</a:t>
            </a:r>
            <a:r>
              <a:rPr lang="en-US" dirty="0">
                <a:latin typeface="Arial" charset="0"/>
                <a:ea typeface="ＭＳ Ｐゴシック" pitchFamily="-106" charset="-128"/>
              </a:rPr>
              <a:t> 2008 </a:t>
            </a:r>
            <a:r>
              <a:rPr lang="en-US" dirty="0" err="1">
                <a:latin typeface="Arial" charset="0"/>
                <a:ea typeface="ＭＳ Ｐゴシック" pitchFamily="-106" charset="-128"/>
              </a:rPr>
              <a:t>Vol</a:t>
            </a:r>
            <a:r>
              <a:rPr lang="en-US" dirty="0">
                <a:latin typeface="Arial" charset="0"/>
                <a:ea typeface="ＭＳ Ｐゴシック" pitchFamily="-106" charset="-128"/>
              </a:rPr>
              <a:t> 9, No. 1</a:t>
            </a:r>
          </a:p>
          <a:p>
            <a:pPr eaLnBrk="1" hangingPunct="1">
              <a:spcBef>
                <a:spcPct val="0"/>
              </a:spcBef>
            </a:pPr>
            <a:endParaRPr lang="en-US" b="1" dirty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F5AB6A3B-9856-4BC6-86E6-1FFF7527D9CC}" type="slidenum">
              <a:rPr lang="en-US" sz="1200">
                <a:solidFill>
                  <a:prstClr val="black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8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59300" cy="3419475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</p:spPr>
        <p:txBody>
          <a:bodyPr lIns="90464" tIns="45235" rIns="90464" bIns="45235"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11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u="sng" dirty="0"/>
              <a:t>Objective #3: Mechanism of Action</a:t>
            </a:r>
          </a:p>
          <a:p>
            <a:pPr eaLnBrk="1" hangingPunct="1">
              <a:buFontTx/>
              <a:buChar char="•"/>
            </a:pPr>
            <a:r>
              <a:rPr lang="en-US" dirty="0"/>
              <a:t>Physics of device</a:t>
            </a:r>
          </a:p>
          <a:p>
            <a:pPr eaLnBrk="1" hangingPunct="1">
              <a:buFontTx/>
              <a:buChar char="•"/>
            </a:pPr>
            <a:r>
              <a:rPr lang="en-US" dirty="0"/>
              <a:t>Sensitivity of measurement</a:t>
            </a:r>
          </a:p>
          <a:p>
            <a:pPr eaLnBrk="1" hangingPunct="1">
              <a:buFontTx/>
              <a:buChar char="•"/>
            </a:pPr>
            <a:r>
              <a:rPr lang="en-US" dirty="0"/>
              <a:t>Biology of microvasculature</a:t>
            </a:r>
          </a:p>
          <a:p>
            <a:pPr eaLnBrk="1" hangingPunct="1">
              <a:buFontTx/>
              <a:buChar char="•"/>
            </a:pPr>
            <a:r>
              <a:rPr lang="en-US" dirty="0"/>
              <a:t>Value of measuring the venous oxygen reserve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Most biological tissues are transparent to infrared light (700-1000nm), with the exception of hemoglobin and cytochrome oxidase.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Capillary bed with light beam (illustrate 730nm/810nm)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Blood cell image reflecting the beam (oxy state)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Blood cell image reflecting slightly smaller width beam (de-oxy state)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Amount of absorbance by hemoglobin depends on oxygen status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FED5E12-82B3-45FF-A23C-445071127152}" type="slidenum">
              <a:rPr lang="en-US" sz="1200">
                <a:latin typeface="Calibri" pitchFamily="34" charset="0"/>
              </a:rPr>
              <a:pPr algn="r" eaLnBrk="1" hangingPunct="1"/>
              <a:t>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2950" cy="34163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8903" cy="4112381"/>
          </a:xfrm>
        </p:spPr>
        <p:txBody>
          <a:bodyPr lIns="89700" tIns="44848" rIns="89700" bIns="44848"/>
          <a:lstStyle/>
          <a:p>
            <a:pPr lvl="1"/>
            <a:endParaRPr lang="en-US" b="1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77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>
                <a:latin typeface="Arial" charset="0"/>
                <a:ea typeface="ＭＳ Ｐゴシック" pitchFamily="-106" charset="-128"/>
              </a:rPr>
              <a:t>6. Differentiate INVOS</a:t>
            </a:r>
            <a:r>
              <a:rPr lang="en-US" sz="1400" dirty="0">
                <a:latin typeface="Arial" charset="0"/>
                <a:ea typeface="ＭＳ Ｐゴシック" pitchFamily="-106" charset="-128"/>
                <a:cs typeface="Arial" charset="0"/>
              </a:rPr>
              <a:t>™</a:t>
            </a:r>
            <a:r>
              <a:rPr lang="en-US" sz="1400" dirty="0">
                <a:latin typeface="Arial" charset="0"/>
                <a:ea typeface="ＭＳ Ｐゴシック" pitchFamily="-106" charset="-128"/>
              </a:rPr>
              <a:t> System measurement from traditional systemic parameters</a:t>
            </a:r>
          </a:p>
          <a:p>
            <a:pPr>
              <a:buFontTx/>
              <a:buChar char="•"/>
            </a:pPr>
            <a:r>
              <a:rPr lang="en-US" sz="1400" b="1" dirty="0">
                <a:latin typeface="Arial" charset="0"/>
                <a:ea typeface="ＭＳ Ｐゴシック" pitchFamily="-106" charset="-128"/>
              </a:rPr>
              <a:t>Target  tissue measurement  to assess balance of hemodynamics</a:t>
            </a:r>
          </a:p>
          <a:p>
            <a:pPr>
              <a:buFontTx/>
              <a:buChar char="•"/>
            </a:pPr>
            <a:r>
              <a:rPr lang="en-US" sz="1400" dirty="0">
                <a:latin typeface="Arial" charset="0"/>
                <a:ea typeface="ＭＳ Ｐゴシック" pitchFamily="-106" charset="-128"/>
              </a:rPr>
              <a:t>High sensitivity, early warning measurement</a:t>
            </a:r>
          </a:p>
          <a:p>
            <a:pPr eaLnBrk="1" hangingPunct="1"/>
            <a:endParaRPr lang="en-US" dirty="0">
              <a:latin typeface="Arial" charset="0"/>
              <a:ea typeface="ＭＳ Ｐゴシック" pitchFamily="-106" charset="-128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Normal values for the rSO</a:t>
            </a:r>
            <a:r>
              <a:rPr lang="en-US" baseline="-25000" dirty="0">
                <a:latin typeface="Arial" charset="0"/>
                <a:ea typeface="ＭＳ Ｐゴシック" pitchFamily="-106" charset="-128"/>
              </a:rPr>
              <a:t>2</a:t>
            </a:r>
            <a:r>
              <a:rPr lang="en-US" dirty="0">
                <a:latin typeface="Arial" charset="0"/>
                <a:ea typeface="ＭＳ Ｐゴシック" pitchFamily="-106" charset="-128"/>
              </a:rPr>
              <a:t> measurement vary between specific tissue beds being monitored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This variability is reflective of the metabolic characteristics and perfusion status of the tissue. 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The brain is high flow, high extraction organ with a normal range 60%-80%,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The kidney, high flow, low extraction organ with a normal range typically 5%-20% &gt; CrSO</a:t>
            </a:r>
            <a:r>
              <a:rPr lang="en-US" baseline="-25000" dirty="0">
                <a:latin typeface="Arial" charset="0"/>
                <a:ea typeface="ＭＳ Ｐゴシック" pitchFamily="-106" charset="-128"/>
              </a:rPr>
              <a:t>2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The gut exhibits more variable blood flow, with rSO</a:t>
            </a:r>
            <a:r>
              <a:rPr lang="en-US" baseline="-25000" dirty="0">
                <a:latin typeface="Arial" charset="0"/>
                <a:ea typeface="ＭＳ Ｐゴシック" pitchFamily="-106" charset="-128"/>
              </a:rPr>
              <a:t>2</a:t>
            </a:r>
            <a:r>
              <a:rPr lang="en-US" dirty="0">
                <a:latin typeface="Arial" charset="0"/>
                <a:ea typeface="ＭＳ Ｐゴシック" pitchFamily="-106" charset="-128"/>
              </a:rPr>
              <a:t> ranges varying with gestational age 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charset="0"/>
                <a:ea typeface="ＭＳ Ｐゴシック" pitchFamily="-106" charset="-128"/>
              </a:rPr>
              <a:t>These normal values are based on published study data on congenital heart patients </a:t>
            </a:r>
          </a:p>
          <a:p>
            <a:pPr eaLnBrk="1" hangingPunct="1"/>
            <a:endParaRPr lang="en-US" b="1" dirty="0"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153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2C0BB717-C0EA-41B8-9CBB-7360D5E5EB78}" type="slidenum">
              <a:rPr lang="en-US" sz="1200">
                <a:solidFill>
                  <a:prstClr val="black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4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238BD23-0007-49F6-BB8C-49E89E559D09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914400" eaLnBrk="1" hangingPunct="1"/>
            <a:endParaRPr lang="en-US">
              <a:latin typeface="Arial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58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8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7ACB02C5-6081-418D-B90D-8EE4F1A6BB11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72120-BCAD-4B08-BCCD-6371D4B3841B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42265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44CEF9AE-5A48-4137-A183-803BA0599786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31588-7456-4491-B82F-EE25AACFF2DB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40468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85B46202-6B08-49E5-927E-DDEFFEEB9754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3859A-6C66-457C-B3DF-8E974F933BC0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52900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12117CA8-A693-4C4C-98AE-42233F96D1CF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75273-048B-4BF2-B5E6-29CD7567EECD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55774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0830D77A-3835-4BA9-86ED-94A23578327B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FA49D-4CAF-4F44-ADB5-86014BC4F0E7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19715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25B25EAE-7E21-4B66-BF7D-C116CB52AD84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F4C0D-9A2D-4176-A0DF-53C6557E6190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971219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F7AF3C30-B340-4A0A-8FC4-31E520A322F5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19506-35B6-4141-A2C8-501C27F5634C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12819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F996AEB6-7039-45EA-ABE9-5654C358B725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E524-5FED-48D1-8755-C30C15469863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2101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0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4B8C443E-1555-4394-A8AE-55BD76809D01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C60B0-CA56-4B4B-95DC-AE9575DFF236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4018215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D3CEEF57-42C4-495F-BBA2-130B5BF52156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5764-5E66-40A1-BB7B-3C7D73D73BF3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98820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1600200"/>
            <a:ext cx="2147887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2944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D7016BC7-FAC1-4A18-B78C-188717365098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65AB6-F8FF-4407-8E9F-761EA40DAFBB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590196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C628EE5E-BEDA-4CD9-80E7-593D816BF85C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BC4E4-0C38-4734-80FA-85B082094249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36880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0CC073D4-590E-4F9C-BCE5-DA84118458D9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57A6-3657-4152-A250-035E3F3608F3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879211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4A47FCDF-D02F-4DEE-898D-78FE276787D5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1392E-8FA6-4307-B855-D0A8EB8AC879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913689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38313"/>
            <a:ext cx="3854450" cy="412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738313"/>
            <a:ext cx="3854450" cy="412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9B9DFF21-9CBB-4B28-9B75-9D89DCA7A30E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73A97-9B49-4EBD-9C5D-7E44B1772656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506711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E314F666-F312-499E-B54D-51F129AF315A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7B398-38BC-46A3-BE66-0F99281509F9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615684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9D50540D-38BD-45B2-B4DF-6778EFD2BCE0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246BB-CCF5-47FE-B024-E9465CCD586F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4063431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CAE020E6-08CE-4F46-9E2D-9F899785816F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3B71E-0855-4996-8E28-4AE045C1E365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00919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61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62A66484-BB8C-4926-AD64-BDD4D4BE0E5C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4D3C0-0999-4222-B686-32B315FE80B5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7560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B26A7187-9611-438C-9124-F5AB235F9176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3C719-260A-4B77-A03F-04C1DE9A194D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051663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3D9A64EB-6524-4414-ABAB-BE58B52E463B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A2FA0-C3F2-49BE-AAEE-59A27C6B4E57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300243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317500"/>
            <a:ext cx="1965325" cy="5549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5500" y="317500"/>
            <a:ext cx="5743575" cy="5549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D2D32CE2-C300-4936-9400-D7A166486587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682CE-FAA3-4F18-9F34-561C853FA535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547742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17500"/>
            <a:ext cx="7861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5500" y="1738313"/>
            <a:ext cx="3854450" cy="4129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738313"/>
            <a:ext cx="3854450" cy="4129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6B722A18-2D96-4E7A-8436-003F8D845AAD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3E709-DE40-4869-ABCF-E0787E3F3D6A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546524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17500"/>
            <a:ext cx="7861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5500" y="1738313"/>
            <a:ext cx="7861300" cy="41290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B7A716E8-AEBF-4020-A63E-EB176F0F71E6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11DEB-B49E-40CC-BD7B-DF832AAB4A1B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549973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3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824288"/>
            <a:ext cx="4038600" cy="2301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4290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9FE44D-9E4C-4D09-AFC4-777CABFEEE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6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C628EE5E-BEDA-4CD9-80E7-593D816BF85C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BC4E4-0C38-4734-80FA-85B082094249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483075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0CC073D4-590E-4F9C-BCE5-DA84118458D9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57A6-3657-4152-A250-035E3F3608F3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27143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4A47FCDF-D02F-4DEE-898D-78FE276787D5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1392E-8FA6-4307-B855-D0A8EB8AC879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0020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7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500" y="1738313"/>
            <a:ext cx="3854450" cy="412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738313"/>
            <a:ext cx="3854450" cy="412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9B9DFF21-9CBB-4B28-9B75-9D89DCA7A30E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73A97-9B49-4EBD-9C5D-7E44B1772656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557476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E314F666-F312-499E-B54D-51F129AF315A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8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7B398-38BC-46A3-BE66-0F99281509F9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4021059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9D50540D-38BD-45B2-B4DF-6778EFD2BCE0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246BB-CCF5-47FE-B024-E9465CCD586F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776691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CAE020E6-08CE-4F46-9E2D-9F899785816F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3B71E-0855-4996-8E28-4AE045C1E365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4018151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62A66484-BB8C-4926-AD64-BDD4D4BE0E5C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4D3C0-0999-4222-B686-32B315FE80B5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020729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B26A7187-9611-438C-9124-F5AB235F9176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3C719-260A-4B77-A03F-04C1DE9A194D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821304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3D9A64EB-6524-4414-ABAB-BE58B52E463B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A2FA0-C3F2-49BE-AAEE-59A27C6B4E57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216701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317500"/>
            <a:ext cx="1965325" cy="5549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5500" y="317500"/>
            <a:ext cx="5743575" cy="5549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D2D32CE2-C300-4936-9400-D7A166486587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682CE-FAA3-4F18-9F34-561C853FA535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849006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17500"/>
            <a:ext cx="7861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5500" y="1738313"/>
            <a:ext cx="3854450" cy="4129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738313"/>
            <a:ext cx="3854450" cy="4129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6B722A18-2D96-4E7A-8436-003F8D845AAD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3E709-DE40-4869-ABCF-E0787E3F3D6A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75909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17500"/>
            <a:ext cx="78613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5500" y="1738313"/>
            <a:ext cx="7861300" cy="41290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B7A716E8-AEBF-4020-A63E-EB176F0F71E6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11DEB-B49E-40CC-BD7B-DF832AAB4A1B}" type="slidenum">
              <a:rPr lang="en-US">
                <a:solidFill>
                  <a:srgbClr val="000000"/>
                </a:solidFill>
              </a:rPr>
              <a:pPr/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95335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11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3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5EB71-CF90-4D23-A9EC-FE0D6D49D8B8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8237F-D878-46D7-87EA-288F0EF0F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57200" y="0"/>
            <a:ext cx="8683625" cy="6399213"/>
          </a:xfrm>
          <a:prstGeom prst="rect">
            <a:avLst/>
          </a:prstGeom>
          <a:solidFill>
            <a:srgbClr val="0038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6407150"/>
            <a:ext cx="9140825" cy="457200"/>
          </a:xfrm>
          <a:prstGeom prst="rect">
            <a:avLst/>
          </a:prstGeom>
          <a:solidFill>
            <a:srgbClr val="53B7E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Covidien Respiratory &amp; Monitoring Solutions   |   </a:t>
            </a:r>
            <a:fld id="{AE9E9EA7-3AF5-4860-9DD3-5BFF7E3DFA6B}" type="datetime1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2A603EB-69BC-40F1-99E5-E9A356A1009A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457200" cy="6856413"/>
          </a:xfrm>
          <a:prstGeom prst="rect">
            <a:avLst/>
          </a:prstGeom>
          <a:solidFill>
            <a:srgbClr val="C7EA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649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70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buChar char="–"/>
        <a:defRPr sz="15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buChar char="–"/>
        <a:defRPr sz="15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buChar char="–"/>
        <a:defRPr sz="15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buChar char="–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6407150"/>
            <a:ext cx="9140825" cy="457200"/>
          </a:xfrm>
          <a:prstGeom prst="rect">
            <a:avLst/>
          </a:prstGeom>
          <a:solidFill>
            <a:srgbClr val="53B7E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457200" cy="6856413"/>
          </a:xfrm>
          <a:prstGeom prst="rect">
            <a:avLst/>
          </a:prstGeom>
          <a:solidFill>
            <a:srgbClr val="0038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6407150"/>
            <a:ext cx="4572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317500"/>
            <a:ext cx="7861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8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738313"/>
            <a:ext cx="78613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BBF032FB-EF7A-4F72-A42C-2CEAF93C7362}" type="datetime1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D05231C-019D-4CC5-B2C7-92337ADF8659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  <p:pic>
        <p:nvPicPr>
          <p:cNvPr id="13321" name="Picture 44" descr="slide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6054725"/>
            <a:ext cx="1304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3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15888" indent="-115888" algn="l" rtl="0" eaLnBrk="0" fontAlgn="base" hangingPunct="0">
        <a:spcBef>
          <a:spcPct val="0"/>
        </a:spcBef>
        <a:spcAft>
          <a:spcPct val="5000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0"/>
        </a:spcBef>
        <a:spcAft>
          <a:spcPct val="500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082675" indent="-168275" algn="l" rtl="0" eaLnBrk="0" fontAlgn="base" hangingPunct="0">
        <a:spcBef>
          <a:spcPct val="0"/>
        </a:spcBef>
        <a:spcAft>
          <a:spcPct val="50000"/>
        </a:spcAft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485900" indent="-114300" algn="l" rtl="0" eaLnBrk="0" fontAlgn="base" hangingPunct="0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6407150"/>
            <a:ext cx="9140825" cy="457200"/>
          </a:xfrm>
          <a:prstGeom prst="rect">
            <a:avLst/>
          </a:prstGeom>
          <a:solidFill>
            <a:srgbClr val="53B7E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0"/>
            <a:ext cx="457200" cy="6856413"/>
          </a:xfrm>
          <a:prstGeom prst="rect">
            <a:avLst/>
          </a:prstGeom>
          <a:solidFill>
            <a:srgbClr val="00387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6407150"/>
            <a:ext cx="4572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825500" y="317500"/>
            <a:ext cx="7861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8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0" y="1738313"/>
            <a:ext cx="78613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BBF032FB-EF7A-4F72-A42C-2CEAF93C7362}" type="datetime1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D05231C-019D-4CC5-B2C7-92337ADF8659}" type="slidenum">
              <a:rPr lang="en-US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  <p:pic>
        <p:nvPicPr>
          <p:cNvPr id="13321" name="Picture 44" descr="slide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6054725"/>
            <a:ext cx="1304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61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15888" indent="-115888" algn="l" rtl="0" eaLnBrk="0" fontAlgn="base" hangingPunct="0">
        <a:spcBef>
          <a:spcPct val="0"/>
        </a:spcBef>
        <a:spcAft>
          <a:spcPct val="5000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0"/>
        </a:spcBef>
        <a:spcAft>
          <a:spcPct val="5000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082675" indent="-168275" algn="l" rtl="0" eaLnBrk="0" fontAlgn="base" hangingPunct="0">
        <a:spcBef>
          <a:spcPct val="0"/>
        </a:spcBef>
        <a:spcAft>
          <a:spcPct val="50000"/>
        </a:spcAft>
        <a:buFont typeface="Arial" charset="0"/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485900" indent="-114300" algn="l" rtl="0" eaLnBrk="0" fontAlgn="base" hangingPunct="0">
        <a:spcBef>
          <a:spcPct val="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Font typeface="Arial" pitchFamily="-106" charset="0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tronic.com/covidien/products/cerebral-somatic-oximetr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paula.smith@medtronic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1"/>
          <p:cNvSpPr>
            <a:spLocks noChangeArrowheads="1"/>
          </p:cNvSpPr>
          <p:nvPr/>
        </p:nvSpPr>
        <p:spPr bwMode="auto">
          <a:xfrm>
            <a:off x="0" y="4217988"/>
            <a:ext cx="9144000" cy="21939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/>
          </a:p>
        </p:txBody>
      </p:sp>
      <p:sp>
        <p:nvSpPr>
          <p:cNvPr id="66563" name="Rectangle 12"/>
          <p:cNvSpPr>
            <a:spLocks noChangeArrowheads="1"/>
          </p:cNvSpPr>
          <p:nvPr/>
        </p:nvSpPr>
        <p:spPr bwMode="auto">
          <a:xfrm>
            <a:off x="4483100" y="4217988"/>
            <a:ext cx="4203700" cy="2193925"/>
          </a:xfrm>
          <a:prstGeom prst="rect">
            <a:avLst/>
          </a:prstGeom>
          <a:solidFill>
            <a:srgbClr val="003878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/>
          </a:p>
        </p:txBody>
      </p:sp>
      <p:sp>
        <p:nvSpPr>
          <p:cNvPr id="66564" name="Rectangle 13"/>
          <p:cNvSpPr>
            <a:spLocks noChangeArrowheads="1"/>
          </p:cNvSpPr>
          <p:nvPr/>
        </p:nvSpPr>
        <p:spPr bwMode="auto">
          <a:xfrm>
            <a:off x="330200" y="3986213"/>
            <a:ext cx="8305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914400">
              <a:lnSpc>
                <a:spcPts val="4200"/>
              </a:lnSpc>
            </a:pPr>
            <a:r>
              <a:rPr lang="en-US" sz="3600">
                <a:solidFill>
                  <a:schemeClr val="bg1"/>
                </a:solidFill>
              </a:rPr>
              <a:t>INVOS</a:t>
            </a:r>
            <a:r>
              <a:rPr lang="en-US" sz="3600" baseline="30000">
                <a:solidFill>
                  <a:schemeClr val="bg1"/>
                </a:solidFill>
              </a:rPr>
              <a:t>™</a:t>
            </a:r>
            <a:r>
              <a:rPr lang="en-US" sz="3600">
                <a:solidFill>
                  <a:schemeClr val="bg1"/>
                </a:solidFill>
              </a:rPr>
              <a:t> System</a:t>
            </a:r>
          </a:p>
        </p:txBody>
      </p:sp>
      <p:sp>
        <p:nvSpPr>
          <p:cNvPr id="66565" name="Rectangle 14"/>
          <p:cNvSpPr>
            <a:spLocks noChangeArrowheads="1"/>
          </p:cNvSpPr>
          <p:nvPr/>
        </p:nvSpPr>
        <p:spPr bwMode="auto">
          <a:xfrm>
            <a:off x="358775" y="5375275"/>
            <a:ext cx="42767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ts val="3000"/>
              </a:lnSpc>
              <a:spcAft>
                <a:spcPct val="50000"/>
              </a:spcAft>
            </a:pPr>
            <a:r>
              <a:rPr lang="en-US" sz="2000" dirty="0">
                <a:solidFill>
                  <a:schemeClr val="bg1"/>
                </a:solidFill>
              </a:rPr>
              <a:t>Cerebral/Somatic </a:t>
            </a:r>
            <a:r>
              <a:rPr lang="en-US" sz="2000" dirty="0" err="1">
                <a:solidFill>
                  <a:schemeClr val="bg1"/>
                </a:solidFill>
              </a:rPr>
              <a:t>Oximetry</a:t>
            </a:r>
            <a:r>
              <a:rPr lang="en-US" sz="2000" dirty="0">
                <a:solidFill>
                  <a:schemeClr val="bg1"/>
                </a:solidFill>
              </a:rPr>
              <a:t> in Pediatric Patients – Detecting Regional Ischemia</a:t>
            </a:r>
          </a:p>
        </p:txBody>
      </p:sp>
      <p:sp>
        <p:nvSpPr>
          <p:cNvPr id="66566" name="Rectangle 15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6453188"/>
            <a:ext cx="4102100" cy="381000"/>
          </a:xfrm>
          <a:noFill/>
        </p:spPr>
        <p:txBody>
          <a:bodyPr/>
          <a:lstStyle/>
          <a:p>
            <a:pPr eaLnBrk="1" hangingPunct="1"/>
            <a:r>
              <a:rPr lang="en-US" sz="600">
                <a:solidFill>
                  <a:schemeClr val="tx1"/>
                </a:solidFill>
              </a:rPr>
              <a:t>COVIDIEN, COVIDIEN with logo, Covidien logo and </a:t>
            </a:r>
            <a:r>
              <a:rPr lang="en-US" sz="600" i="1">
                <a:solidFill>
                  <a:schemeClr val="tx1"/>
                </a:solidFill>
              </a:rPr>
              <a:t>positive results for life</a:t>
            </a:r>
            <a:r>
              <a:rPr lang="en-US" sz="600">
                <a:solidFill>
                  <a:schemeClr val="tx1"/>
                </a:solidFill>
              </a:rPr>
              <a:t> are U.S. and internationally registered trademarks of Covidien AG. Other brands are trademarks of a Covidien company.  ©2010 Covidien. All rights reserved. 10-PM-7382</a:t>
            </a:r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6656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4080"/>
          <a:stretch>
            <a:fillRect/>
          </a:stretch>
        </p:blipFill>
        <p:spPr bwMode="auto">
          <a:xfrm>
            <a:off x="4635500" y="0"/>
            <a:ext cx="41894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4635500" y="4227513"/>
            <a:ext cx="4203700" cy="2193925"/>
          </a:xfrm>
          <a:prstGeom prst="rect">
            <a:avLst/>
          </a:prstGeom>
          <a:solidFill>
            <a:srgbClr val="003878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9D50540D-38BD-45B2-B4DF-6778EFD2BCE0}" type="datetime1">
              <a:rPr lang="en-US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246BB-CCF5-47FE-B024-E9465CCD586F}" type="slidenum">
              <a:rPr lang="en-US">
                <a:solidFill>
                  <a:srgbClr val="000000"/>
                </a:solidFill>
              </a:rPr>
              <a:pPr/>
              <a:t>10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81000"/>
            <a:ext cx="660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673225"/>
            <a:ext cx="6604000" cy="252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206875"/>
            <a:ext cx="66040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6050" y="1230313"/>
            <a:ext cx="5111750" cy="992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222500"/>
            <a:ext cx="511175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206750"/>
            <a:ext cx="511175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198938"/>
            <a:ext cx="5111750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191125"/>
            <a:ext cx="6604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7251700" y="635000"/>
            <a:ext cx="16637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A. Adult/Pediatric</a:t>
            </a: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Indication</a:t>
            </a:r>
          </a:p>
          <a:p>
            <a:pPr marL="457200" indent="-457200">
              <a:buFontTx/>
              <a:buChar char="•"/>
            </a:pPr>
            <a:endParaRPr lang="en-US" sz="1000" b="1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B Trend Data </a:t>
            </a:r>
          </a:p>
          <a:p>
            <a:pPr marL="457200" indent="-457200"/>
            <a:endParaRPr lang="en-US" sz="1000" b="1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C. Date and Time</a:t>
            </a:r>
            <a:r>
              <a:rPr lang="en-US" sz="1000">
                <a:solidFill>
                  <a:srgbClr val="000000"/>
                </a:solidFill>
              </a:rPr>
              <a:t> </a:t>
            </a:r>
          </a:p>
          <a:p>
            <a:pPr marL="457200" indent="-457200"/>
            <a:endParaRPr lang="en-US" sz="1000" b="1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D. Alarm Limits</a:t>
            </a:r>
            <a:r>
              <a:rPr lang="en-US" sz="1000">
                <a:solidFill>
                  <a:srgbClr val="000000"/>
                </a:solidFill>
              </a:rPr>
              <a:t> </a:t>
            </a:r>
          </a:p>
          <a:p>
            <a:pPr marL="457200" indent="-457200"/>
            <a:endParaRPr lang="en-US" sz="1000" b="1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E. Time Window</a:t>
            </a: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Scale</a:t>
            </a:r>
            <a:r>
              <a:rPr lang="en-US" sz="1000">
                <a:solidFill>
                  <a:srgbClr val="000000"/>
                </a:solidFill>
              </a:rPr>
              <a:t>; </a:t>
            </a:r>
          </a:p>
          <a:p>
            <a:pPr marL="457200" indent="-457200"/>
            <a:endParaRPr lang="en-US" sz="1000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F. Battery Powered</a:t>
            </a: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Status Message</a:t>
            </a:r>
            <a:endParaRPr lang="en-US" sz="1000">
              <a:solidFill>
                <a:srgbClr val="000000"/>
              </a:solidFill>
            </a:endParaRPr>
          </a:p>
          <a:p>
            <a:pPr marL="457200" indent="-457200"/>
            <a:endParaRPr lang="en-US" sz="1000" b="1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G. Digital rSO2 (%)</a:t>
            </a: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reading, (updated</a:t>
            </a: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continuously while</a:t>
            </a: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monitoring)</a:t>
            </a:r>
          </a:p>
          <a:p>
            <a:pPr marL="457200" indent="-457200"/>
            <a:endParaRPr lang="en-US" sz="1000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H. Status Messages</a:t>
            </a:r>
          </a:p>
          <a:p>
            <a:pPr marL="457200" indent="-457200"/>
            <a:endParaRPr lang="en-US" sz="1000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I. Baseline Status</a:t>
            </a:r>
          </a:p>
          <a:p>
            <a:pPr marL="457200" indent="-457200"/>
            <a:endParaRPr lang="en-US" sz="1000" b="1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J. Power On/Off</a:t>
            </a:r>
          </a:p>
          <a:p>
            <a:pPr marL="457200" indent="-457200"/>
            <a:endParaRPr lang="en-US" sz="1000" b="1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K. Run/Pause</a:t>
            </a:r>
          </a:p>
          <a:p>
            <a:pPr marL="457200" indent="-457200"/>
            <a:endParaRPr lang="en-US" sz="1000" b="1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L. Menu Options</a:t>
            </a:r>
            <a:r>
              <a:rPr lang="en-US" sz="1000">
                <a:solidFill>
                  <a:srgbClr val="000000"/>
                </a:solidFill>
              </a:rPr>
              <a:t> </a:t>
            </a:r>
          </a:p>
          <a:p>
            <a:pPr marL="457200" indent="-457200"/>
            <a:endParaRPr lang="en-US" sz="1000">
              <a:solidFill>
                <a:srgbClr val="000000"/>
              </a:solidFill>
            </a:endParaRP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N. Trending Rate</a:t>
            </a: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Message Area </a:t>
            </a:r>
          </a:p>
          <a:p>
            <a:pPr marL="457200" indent="-457200"/>
            <a:r>
              <a:rPr lang="en-US" sz="1000" b="1">
                <a:solidFill>
                  <a:srgbClr val="000000"/>
                </a:solidFill>
              </a:rPr>
              <a:t>(</a:t>
            </a:r>
            <a:endParaRPr lang="en-US" sz="1000">
              <a:solidFill>
                <a:srgbClr val="000000"/>
              </a:solidFill>
            </a:endParaRPr>
          </a:p>
        </p:txBody>
      </p:sp>
      <p:cxnSp>
        <p:nvCxnSpPr>
          <p:cNvPr id="57" name="AutoShape 21"/>
          <p:cNvCxnSpPr>
            <a:cxnSpLocks noChangeShapeType="1"/>
            <a:stCxn id="48" idx="1"/>
            <a:endCxn id="48" idx="1"/>
          </p:cNvCxnSpPr>
          <p:nvPr/>
        </p:nvCxnSpPr>
        <p:spPr bwMode="auto">
          <a:xfrm>
            <a:off x="849313" y="10287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AutoShape 22"/>
          <p:cNvCxnSpPr>
            <a:cxnSpLocks noChangeShapeType="1"/>
            <a:stCxn id="48" idx="1"/>
          </p:cNvCxnSpPr>
          <p:nvPr/>
        </p:nvCxnSpPr>
        <p:spPr bwMode="auto">
          <a:xfrm>
            <a:off x="849313" y="1028700"/>
            <a:ext cx="1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Line 23"/>
          <p:cNvSpPr>
            <a:spLocks noChangeShapeType="1"/>
          </p:cNvSpPr>
          <p:nvPr/>
        </p:nvSpPr>
        <p:spPr bwMode="auto">
          <a:xfrm>
            <a:off x="1185863" y="1027113"/>
            <a:ext cx="230187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" name="Text Box 24"/>
          <p:cNvSpPr txBox="1">
            <a:spLocks noChangeArrowheads="1"/>
          </p:cNvSpPr>
          <p:nvPr/>
        </p:nvSpPr>
        <p:spPr bwMode="auto">
          <a:xfrm>
            <a:off x="849313" y="8413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1" name="Freeform 39"/>
          <p:cNvSpPr>
            <a:spLocks/>
          </p:cNvSpPr>
          <p:nvPr/>
        </p:nvSpPr>
        <p:spPr bwMode="auto">
          <a:xfrm>
            <a:off x="1657350" y="3752850"/>
            <a:ext cx="2908300" cy="361950"/>
          </a:xfrm>
          <a:custGeom>
            <a:avLst/>
            <a:gdLst>
              <a:gd name="T0" fmla="*/ 0 w 1832"/>
              <a:gd name="T1" fmla="*/ 100 h 228"/>
              <a:gd name="T2" fmla="*/ 42 w 1832"/>
              <a:gd name="T3" fmla="*/ 118 h 228"/>
              <a:gd name="T4" fmla="*/ 78 w 1832"/>
              <a:gd name="T5" fmla="*/ 94 h 228"/>
              <a:gd name="T6" fmla="*/ 120 w 1832"/>
              <a:gd name="T7" fmla="*/ 136 h 228"/>
              <a:gd name="T8" fmla="*/ 168 w 1832"/>
              <a:gd name="T9" fmla="*/ 94 h 228"/>
              <a:gd name="T10" fmla="*/ 204 w 1832"/>
              <a:gd name="T11" fmla="*/ 82 h 228"/>
              <a:gd name="T12" fmla="*/ 288 w 1832"/>
              <a:gd name="T13" fmla="*/ 100 h 228"/>
              <a:gd name="T14" fmla="*/ 342 w 1832"/>
              <a:gd name="T15" fmla="*/ 76 h 228"/>
              <a:gd name="T16" fmla="*/ 402 w 1832"/>
              <a:gd name="T17" fmla="*/ 124 h 228"/>
              <a:gd name="T18" fmla="*/ 444 w 1832"/>
              <a:gd name="T19" fmla="*/ 118 h 228"/>
              <a:gd name="T20" fmla="*/ 450 w 1832"/>
              <a:gd name="T21" fmla="*/ 100 h 228"/>
              <a:gd name="T22" fmla="*/ 462 w 1832"/>
              <a:gd name="T23" fmla="*/ 82 h 228"/>
              <a:gd name="T24" fmla="*/ 474 w 1832"/>
              <a:gd name="T25" fmla="*/ 46 h 228"/>
              <a:gd name="T26" fmla="*/ 552 w 1832"/>
              <a:gd name="T27" fmla="*/ 76 h 228"/>
              <a:gd name="T28" fmla="*/ 678 w 1832"/>
              <a:gd name="T29" fmla="*/ 34 h 228"/>
              <a:gd name="T30" fmla="*/ 786 w 1832"/>
              <a:gd name="T31" fmla="*/ 94 h 228"/>
              <a:gd name="T32" fmla="*/ 816 w 1832"/>
              <a:gd name="T33" fmla="*/ 40 h 228"/>
              <a:gd name="T34" fmla="*/ 876 w 1832"/>
              <a:gd name="T35" fmla="*/ 76 h 228"/>
              <a:gd name="T36" fmla="*/ 906 w 1832"/>
              <a:gd name="T37" fmla="*/ 130 h 228"/>
              <a:gd name="T38" fmla="*/ 942 w 1832"/>
              <a:gd name="T39" fmla="*/ 58 h 228"/>
              <a:gd name="T40" fmla="*/ 1014 w 1832"/>
              <a:gd name="T41" fmla="*/ 76 h 228"/>
              <a:gd name="T42" fmla="*/ 1080 w 1832"/>
              <a:gd name="T43" fmla="*/ 76 h 228"/>
              <a:gd name="T44" fmla="*/ 1152 w 1832"/>
              <a:gd name="T45" fmla="*/ 52 h 228"/>
              <a:gd name="T46" fmla="*/ 1158 w 1832"/>
              <a:gd name="T47" fmla="*/ 124 h 228"/>
              <a:gd name="T48" fmla="*/ 1200 w 1832"/>
              <a:gd name="T49" fmla="*/ 118 h 228"/>
              <a:gd name="T50" fmla="*/ 1230 w 1832"/>
              <a:gd name="T51" fmla="*/ 58 h 228"/>
              <a:gd name="T52" fmla="*/ 1248 w 1832"/>
              <a:gd name="T53" fmla="*/ 70 h 228"/>
              <a:gd name="T54" fmla="*/ 1266 w 1832"/>
              <a:gd name="T55" fmla="*/ 76 h 228"/>
              <a:gd name="T56" fmla="*/ 1278 w 1832"/>
              <a:gd name="T57" fmla="*/ 112 h 228"/>
              <a:gd name="T58" fmla="*/ 1308 w 1832"/>
              <a:gd name="T59" fmla="*/ 82 h 228"/>
              <a:gd name="T60" fmla="*/ 1344 w 1832"/>
              <a:gd name="T61" fmla="*/ 70 h 228"/>
              <a:gd name="T62" fmla="*/ 1380 w 1832"/>
              <a:gd name="T63" fmla="*/ 34 h 228"/>
              <a:gd name="T64" fmla="*/ 1416 w 1832"/>
              <a:gd name="T65" fmla="*/ 106 h 228"/>
              <a:gd name="T66" fmla="*/ 1494 w 1832"/>
              <a:gd name="T67" fmla="*/ 64 h 228"/>
              <a:gd name="T68" fmla="*/ 1530 w 1832"/>
              <a:gd name="T69" fmla="*/ 52 h 228"/>
              <a:gd name="T70" fmla="*/ 1596 w 1832"/>
              <a:gd name="T71" fmla="*/ 88 h 228"/>
              <a:gd name="T72" fmla="*/ 1620 w 1832"/>
              <a:gd name="T73" fmla="*/ 118 h 228"/>
              <a:gd name="T74" fmla="*/ 1674 w 1832"/>
              <a:gd name="T75" fmla="*/ 100 h 228"/>
              <a:gd name="T76" fmla="*/ 1740 w 1832"/>
              <a:gd name="T77" fmla="*/ 196 h 228"/>
              <a:gd name="T78" fmla="*/ 1758 w 1832"/>
              <a:gd name="T79" fmla="*/ 154 h 228"/>
              <a:gd name="T80" fmla="*/ 1770 w 1832"/>
              <a:gd name="T81" fmla="*/ 118 h 228"/>
              <a:gd name="T82" fmla="*/ 1800 w 1832"/>
              <a:gd name="T83" fmla="*/ 52 h 228"/>
              <a:gd name="T84" fmla="*/ 1812 w 1832"/>
              <a:gd name="T85" fmla="*/ 16 h 228"/>
              <a:gd name="T86" fmla="*/ 1830 w 1832"/>
              <a:gd name="T87" fmla="*/ 4 h 228"/>
              <a:gd name="T88" fmla="*/ 1818 w 1832"/>
              <a:gd name="T89" fmla="*/ 4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32" h="228">
                <a:moveTo>
                  <a:pt x="0" y="100"/>
                </a:moveTo>
                <a:cubicBezTo>
                  <a:pt x="7" y="129"/>
                  <a:pt x="0" y="135"/>
                  <a:pt x="42" y="118"/>
                </a:cubicBezTo>
                <a:cubicBezTo>
                  <a:pt x="55" y="112"/>
                  <a:pt x="78" y="94"/>
                  <a:pt x="78" y="94"/>
                </a:cubicBezTo>
                <a:cubicBezTo>
                  <a:pt x="117" y="107"/>
                  <a:pt x="81" y="123"/>
                  <a:pt x="120" y="136"/>
                </a:cubicBezTo>
                <a:cubicBezTo>
                  <a:pt x="155" y="124"/>
                  <a:pt x="149" y="106"/>
                  <a:pt x="168" y="94"/>
                </a:cubicBezTo>
                <a:cubicBezTo>
                  <a:pt x="179" y="87"/>
                  <a:pt x="204" y="82"/>
                  <a:pt x="204" y="82"/>
                </a:cubicBezTo>
                <a:cubicBezTo>
                  <a:pt x="217" y="121"/>
                  <a:pt x="249" y="104"/>
                  <a:pt x="288" y="100"/>
                </a:cubicBezTo>
                <a:cubicBezTo>
                  <a:pt x="331" y="86"/>
                  <a:pt x="313" y="95"/>
                  <a:pt x="342" y="76"/>
                </a:cubicBezTo>
                <a:cubicBezTo>
                  <a:pt x="363" y="118"/>
                  <a:pt x="348" y="116"/>
                  <a:pt x="402" y="124"/>
                </a:cubicBezTo>
                <a:cubicBezTo>
                  <a:pt x="416" y="122"/>
                  <a:pt x="431" y="124"/>
                  <a:pt x="444" y="118"/>
                </a:cubicBezTo>
                <a:cubicBezTo>
                  <a:pt x="450" y="115"/>
                  <a:pt x="447" y="106"/>
                  <a:pt x="450" y="100"/>
                </a:cubicBezTo>
                <a:cubicBezTo>
                  <a:pt x="453" y="94"/>
                  <a:pt x="459" y="89"/>
                  <a:pt x="462" y="82"/>
                </a:cubicBezTo>
                <a:cubicBezTo>
                  <a:pt x="467" y="70"/>
                  <a:pt x="474" y="46"/>
                  <a:pt x="474" y="46"/>
                </a:cubicBezTo>
                <a:cubicBezTo>
                  <a:pt x="501" y="55"/>
                  <a:pt x="525" y="67"/>
                  <a:pt x="552" y="76"/>
                </a:cubicBezTo>
                <a:cubicBezTo>
                  <a:pt x="620" y="72"/>
                  <a:pt x="658" y="94"/>
                  <a:pt x="678" y="34"/>
                </a:cubicBezTo>
                <a:cubicBezTo>
                  <a:pt x="708" y="125"/>
                  <a:pt x="646" y="103"/>
                  <a:pt x="786" y="94"/>
                </a:cubicBezTo>
                <a:cubicBezTo>
                  <a:pt x="797" y="61"/>
                  <a:pt x="771" y="10"/>
                  <a:pt x="816" y="40"/>
                </a:cubicBezTo>
                <a:cubicBezTo>
                  <a:pt x="834" y="67"/>
                  <a:pt x="844" y="70"/>
                  <a:pt x="876" y="76"/>
                </a:cubicBezTo>
                <a:cubicBezTo>
                  <a:pt x="886" y="105"/>
                  <a:pt x="874" y="119"/>
                  <a:pt x="906" y="130"/>
                </a:cubicBezTo>
                <a:cubicBezTo>
                  <a:pt x="916" y="100"/>
                  <a:pt x="915" y="76"/>
                  <a:pt x="942" y="58"/>
                </a:cubicBezTo>
                <a:cubicBezTo>
                  <a:pt x="967" y="63"/>
                  <a:pt x="990" y="68"/>
                  <a:pt x="1014" y="76"/>
                </a:cubicBezTo>
                <a:cubicBezTo>
                  <a:pt x="1036" y="110"/>
                  <a:pt x="1052" y="95"/>
                  <a:pt x="1080" y="76"/>
                </a:cubicBezTo>
                <a:cubicBezTo>
                  <a:pt x="1093" y="57"/>
                  <a:pt x="1114" y="14"/>
                  <a:pt x="1152" y="52"/>
                </a:cubicBezTo>
                <a:cubicBezTo>
                  <a:pt x="1169" y="69"/>
                  <a:pt x="1156" y="100"/>
                  <a:pt x="1158" y="124"/>
                </a:cubicBezTo>
                <a:cubicBezTo>
                  <a:pt x="1172" y="122"/>
                  <a:pt x="1189" y="127"/>
                  <a:pt x="1200" y="118"/>
                </a:cubicBezTo>
                <a:cubicBezTo>
                  <a:pt x="1233" y="89"/>
                  <a:pt x="1176" y="76"/>
                  <a:pt x="1230" y="58"/>
                </a:cubicBezTo>
                <a:cubicBezTo>
                  <a:pt x="1236" y="62"/>
                  <a:pt x="1242" y="67"/>
                  <a:pt x="1248" y="70"/>
                </a:cubicBezTo>
                <a:cubicBezTo>
                  <a:pt x="1254" y="73"/>
                  <a:pt x="1262" y="71"/>
                  <a:pt x="1266" y="76"/>
                </a:cubicBezTo>
                <a:cubicBezTo>
                  <a:pt x="1273" y="86"/>
                  <a:pt x="1278" y="112"/>
                  <a:pt x="1278" y="112"/>
                </a:cubicBezTo>
                <a:cubicBezTo>
                  <a:pt x="1289" y="96"/>
                  <a:pt x="1289" y="90"/>
                  <a:pt x="1308" y="82"/>
                </a:cubicBezTo>
                <a:cubicBezTo>
                  <a:pt x="1320" y="77"/>
                  <a:pt x="1344" y="70"/>
                  <a:pt x="1344" y="70"/>
                </a:cubicBezTo>
                <a:cubicBezTo>
                  <a:pt x="1362" y="43"/>
                  <a:pt x="1347" y="23"/>
                  <a:pt x="1380" y="34"/>
                </a:cubicBezTo>
                <a:cubicBezTo>
                  <a:pt x="1406" y="60"/>
                  <a:pt x="1410" y="68"/>
                  <a:pt x="1416" y="106"/>
                </a:cubicBezTo>
                <a:cubicBezTo>
                  <a:pt x="1484" y="98"/>
                  <a:pt x="1460" y="115"/>
                  <a:pt x="1494" y="64"/>
                </a:cubicBezTo>
                <a:cubicBezTo>
                  <a:pt x="1501" y="53"/>
                  <a:pt x="1530" y="52"/>
                  <a:pt x="1530" y="52"/>
                </a:cubicBezTo>
                <a:cubicBezTo>
                  <a:pt x="1566" y="57"/>
                  <a:pt x="1584" y="53"/>
                  <a:pt x="1596" y="88"/>
                </a:cubicBezTo>
                <a:cubicBezTo>
                  <a:pt x="1585" y="121"/>
                  <a:pt x="1583" y="127"/>
                  <a:pt x="1620" y="118"/>
                </a:cubicBezTo>
                <a:cubicBezTo>
                  <a:pt x="1644" y="94"/>
                  <a:pt x="1644" y="80"/>
                  <a:pt x="1674" y="100"/>
                </a:cubicBezTo>
                <a:cubicBezTo>
                  <a:pt x="1688" y="141"/>
                  <a:pt x="1717" y="162"/>
                  <a:pt x="1740" y="196"/>
                </a:cubicBezTo>
                <a:cubicBezTo>
                  <a:pt x="1759" y="138"/>
                  <a:pt x="1728" y="228"/>
                  <a:pt x="1758" y="154"/>
                </a:cubicBezTo>
                <a:cubicBezTo>
                  <a:pt x="1763" y="142"/>
                  <a:pt x="1770" y="118"/>
                  <a:pt x="1770" y="118"/>
                </a:cubicBezTo>
                <a:cubicBezTo>
                  <a:pt x="1775" y="85"/>
                  <a:pt x="1768" y="63"/>
                  <a:pt x="1800" y="52"/>
                </a:cubicBezTo>
                <a:cubicBezTo>
                  <a:pt x="1804" y="40"/>
                  <a:pt x="1801" y="23"/>
                  <a:pt x="1812" y="16"/>
                </a:cubicBezTo>
                <a:cubicBezTo>
                  <a:pt x="1818" y="12"/>
                  <a:pt x="1827" y="10"/>
                  <a:pt x="1830" y="4"/>
                </a:cubicBezTo>
                <a:cubicBezTo>
                  <a:pt x="1832" y="0"/>
                  <a:pt x="1822" y="4"/>
                  <a:pt x="1818" y="4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" name="Freeform 40"/>
          <p:cNvSpPr>
            <a:spLocks/>
          </p:cNvSpPr>
          <p:nvPr/>
        </p:nvSpPr>
        <p:spPr bwMode="auto">
          <a:xfrm>
            <a:off x="1666875" y="2081213"/>
            <a:ext cx="2867025" cy="295275"/>
          </a:xfrm>
          <a:custGeom>
            <a:avLst/>
            <a:gdLst>
              <a:gd name="T0" fmla="*/ 0 w 1806"/>
              <a:gd name="T1" fmla="*/ 97 h 186"/>
              <a:gd name="T2" fmla="*/ 72 w 1806"/>
              <a:gd name="T3" fmla="*/ 91 h 186"/>
              <a:gd name="T4" fmla="*/ 84 w 1806"/>
              <a:gd name="T5" fmla="*/ 115 h 186"/>
              <a:gd name="T6" fmla="*/ 120 w 1806"/>
              <a:gd name="T7" fmla="*/ 109 h 186"/>
              <a:gd name="T8" fmla="*/ 198 w 1806"/>
              <a:gd name="T9" fmla="*/ 85 h 186"/>
              <a:gd name="T10" fmla="*/ 342 w 1806"/>
              <a:gd name="T11" fmla="*/ 115 h 186"/>
              <a:gd name="T12" fmla="*/ 360 w 1806"/>
              <a:gd name="T13" fmla="*/ 109 h 186"/>
              <a:gd name="T14" fmla="*/ 372 w 1806"/>
              <a:gd name="T15" fmla="*/ 73 h 186"/>
              <a:gd name="T16" fmla="*/ 468 w 1806"/>
              <a:gd name="T17" fmla="*/ 97 h 186"/>
              <a:gd name="T18" fmla="*/ 474 w 1806"/>
              <a:gd name="T19" fmla="*/ 115 h 186"/>
              <a:gd name="T20" fmla="*/ 510 w 1806"/>
              <a:gd name="T21" fmla="*/ 139 h 186"/>
              <a:gd name="T22" fmla="*/ 564 w 1806"/>
              <a:gd name="T23" fmla="*/ 133 h 186"/>
              <a:gd name="T24" fmla="*/ 600 w 1806"/>
              <a:gd name="T25" fmla="*/ 121 h 186"/>
              <a:gd name="T26" fmla="*/ 636 w 1806"/>
              <a:gd name="T27" fmla="*/ 73 h 186"/>
              <a:gd name="T28" fmla="*/ 678 w 1806"/>
              <a:gd name="T29" fmla="*/ 121 h 186"/>
              <a:gd name="T30" fmla="*/ 732 w 1806"/>
              <a:gd name="T31" fmla="*/ 91 h 186"/>
              <a:gd name="T32" fmla="*/ 798 w 1806"/>
              <a:gd name="T33" fmla="*/ 121 h 186"/>
              <a:gd name="T34" fmla="*/ 876 w 1806"/>
              <a:gd name="T35" fmla="*/ 91 h 186"/>
              <a:gd name="T36" fmla="*/ 912 w 1806"/>
              <a:gd name="T37" fmla="*/ 79 h 186"/>
              <a:gd name="T38" fmla="*/ 960 w 1806"/>
              <a:gd name="T39" fmla="*/ 109 h 186"/>
              <a:gd name="T40" fmla="*/ 1008 w 1806"/>
              <a:gd name="T41" fmla="*/ 97 h 186"/>
              <a:gd name="T42" fmla="*/ 1062 w 1806"/>
              <a:gd name="T43" fmla="*/ 121 h 186"/>
              <a:gd name="T44" fmla="*/ 1116 w 1806"/>
              <a:gd name="T45" fmla="*/ 127 h 186"/>
              <a:gd name="T46" fmla="*/ 1206 w 1806"/>
              <a:gd name="T47" fmla="*/ 133 h 186"/>
              <a:gd name="T48" fmla="*/ 1272 w 1806"/>
              <a:gd name="T49" fmla="*/ 127 h 186"/>
              <a:gd name="T50" fmla="*/ 1368 w 1806"/>
              <a:gd name="T51" fmla="*/ 121 h 186"/>
              <a:gd name="T52" fmla="*/ 1440 w 1806"/>
              <a:gd name="T53" fmla="*/ 169 h 186"/>
              <a:gd name="T54" fmla="*/ 1488 w 1806"/>
              <a:gd name="T55" fmla="*/ 109 h 186"/>
              <a:gd name="T56" fmla="*/ 1584 w 1806"/>
              <a:gd name="T57" fmla="*/ 79 h 186"/>
              <a:gd name="T58" fmla="*/ 1602 w 1806"/>
              <a:gd name="T59" fmla="*/ 73 h 186"/>
              <a:gd name="T60" fmla="*/ 1620 w 1806"/>
              <a:gd name="T61" fmla="*/ 61 h 186"/>
              <a:gd name="T62" fmla="*/ 1638 w 1806"/>
              <a:gd name="T63" fmla="*/ 97 h 186"/>
              <a:gd name="T64" fmla="*/ 1656 w 1806"/>
              <a:gd name="T65" fmla="*/ 103 h 186"/>
              <a:gd name="T66" fmla="*/ 1752 w 1806"/>
              <a:gd name="T67" fmla="*/ 61 h 186"/>
              <a:gd name="T68" fmla="*/ 1806 w 1806"/>
              <a:gd name="T69" fmla="*/ 9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6" h="186">
                <a:moveTo>
                  <a:pt x="0" y="97"/>
                </a:moveTo>
                <a:cubicBezTo>
                  <a:pt x="26" y="106"/>
                  <a:pt x="46" y="97"/>
                  <a:pt x="72" y="91"/>
                </a:cubicBezTo>
                <a:cubicBezTo>
                  <a:pt x="76" y="99"/>
                  <a:pt x="76" y="112"/>
                  <a:pt x="84" y="115"/>
                </a:cubicBezTo>
                <a:cubicBezTo>
                  <a:pt x="95" y="119"/>
                  <a:pt x="108" y="112"/>
                  <a:pt x="120" y="109"/>
                </a:cubicBezTo>
                <a:cubicBezTo>
                  <a:pt x="145" y="103"/>
                  <a:pt x="173" y="93"/>
                  <a:pt x="198" y="85"/>
                </a:cubicBezTo>
                <a:cubicBezTo>
                  <a:pt x="230" y="132"/>
                  <a:pt x="291" y="102"/>
                  <a:pt x="342" y="115"/>
                </a:cubicBezTo>
                <a:cubicBezTo>
                  <a:pt x="348" y="113"/>
                  <a:pt x="356" y="114"/>
                  <a:pt x="360" y="109"/>
                </a:cubicBezTo>
                <a:cubicBezTo>
                  <a:pt x="367" y="99"/>
                  <a:pt x="372" y="73"/>
                  <a:pt x="372" y="73"/>
                </a:cubicBezTo>
                <a:cubicBezTo>
                  <a:pt x="406" y="96"/>
                  <a:pt x="422" y="92"/>
                  <a:pt x="468" y="97"/>
                </a:cubicBezTo>
                <a:cubicBezTo>
                  <a:pt x="470" y="103"/>
                  <a:pt x="470" y="111"/>
                  <a:pt x="474" y="115"/>
                </a:cubicBezTo>
                <a:cubicBezTo>
                  <a:pt x="484" y="125"/>
                  <a:pt x="510" y="139"/>
                  <a:pt x="510" y="139"/>
                </a:cubicBezTo>
                <a:cubicBezTo>
                  <a:pt x="528" y="137"/>
                  <a:pt x="546" y="137"/>
                  <a:pt x="564" y="133"/>
                </a:cubicBezTo>
                <a:cubicBezTo>
                  <a:pt x="576" y="131"/>
                  <a:pt x="600" y="121"/>
                  <a:pt x="600" y="121"/>
                </a:cubicBezTo>
                <a:cubicBezTo>
                  <a:pt x="612" y="84"/>
                  <a:pt x="588" y="61"/>
                  <a:pt x="636" y="73"/>
                </a:cubicBezTo>
                <a:cubicBezTo>
                  <a:pt x="643" y="107"/>
                  <a:pt x="646" y="110"/>
                  <a:pt x="678" y="121"/>
                </a:cubicBezTo>
                <a:cubicBezTo>
                  <a:pt x="700" y="114"/>
                  <a:pt x="710" y="98"/>
                  <a:pt x="732" y="91"/>
                </a:cubicBezTo>
                <a:cubicBezTo>
                  <a:pt x="765" y="96"/>
                  <a:pt x="787" y="89"/>
                  <a:pt x="798" y="121"/>
                </a:cubicBezTo>
                <a:cubicBezTo>
                  <a:pt x="826" y="114"/>
                  <a:pt x="848" y="100"/>
                  <a:pt x="876" y="91"/>
                </a:cubicBezTo>
                <a:cubicBezTo>
                  <a:pt x="888" y="87"/>
                  <a:pt x="912" y="79"/>
                  <a:pt x="912" y="79"/>
                </a:cubicBezTo>
                <a:cubicBezTo>
                  <a:pt x="954" y="89"/>
                  <a:pt x="924" y="97"/>
                  <a:pt x="960" y="109"/>
                </a:cubicBezTo>
                <a:cubicBezTo>
                  <a:pt x="976" y="106"/>
                  <a:pt x="992" y="97"/>
                  <a:pt x="1008" y="97"/>
                </a:cubicBezTo>
                <a:cubicBezTo>
                  <a:pt x="1026" y="97"/>
                  <a:pt x="1045" y="115"/>
                  <a:pt x="1062" y="121"/>
                </a:cubicBezTo>
                <a:cubicBezTo>
                  <a:pt x="1010" y="156"/>
                  <a:pt x="1101" y="132"/>
                  <a:pt x="1116" y="127"/>
                </a:cubicBezTo>
                <a:cubicBezTo>
                  <a:pt x="1128" y="0"/>
                  <a:pt x="1102" y="87"/>
                  <a:pt x="1206" y="133"/>
                </a:cubicBezTo>
                <a:cubicBezTo>
                  <a:pt x="1226" y="142"/>
                  <a:pt x="1250" y="129"/>
                  <a:pt x="1272" y="127"/>
                </a:cubicBezTo>
                <a:cubicBezTo>
                  <a:pt x="1286" y="85"/>
                  <a:pt x="1335" y="110"/>
                  <a:pt x="1368" y="121"/>
                </a:cubicBezTo>
                <a:cubicBezTo>
                  <a:pt x="1376" y="186"/>
                  <a:pt x="1376" y="177"/>
                  <a:pt x="1440" y="169"/>
                </a:cubicBezTo>
                <a:cubicBezTo>
                  <a:pt x="1448" y="109"/>
                  <a:pt x="1442" y="124"/>
                  <a:pt x="1488" y="109"/>
                </a:cubicBezTo>
                <a:cubicBezTo>
                  <a:pt x="1512" y="73"/>
                  <a:pt x="1537" y="83"/>
                  <a:pt x="1584" y="79"/>
                </a:cubicBezTo>
                <a:cubicBezTo>
                  <a:pt x="1590" y="77"/>
                  <a:pt x="1596" y="76"/>
                  <a:pt x="1602" y="73"/>
                </a:cubicBezTo>
                <a:cubicBezTo>
                  <a:pt x="1608" y="70"/>
                  <a:pt x="1613" y="60"/>
                  <a:pt x="1620" y="61"/>
                </a:cubicBezTo>
                <a:cubicBezTo>
                  <a:pt x="1634" y="64"/>
                  <a:pt x="1631" y="90"/>
                  <a:pt x="1638" y="97"/>
                </a:cubicBezTo>
                <a:cubicBezTo>
                  <a:pt x="1642" y="101"/>
                  <a:pt x="1650" y="101"/>
                  <a:pt x="1656" y="103"/>
                </a:cubicBezTo>
                <a:cubicBezTo>
                  <a:pt x="1727" y="98"/>
                  <a:pt x="1734" y="114"/>
                  <a:pt x="1752" y="61"/>
                </a:cubicBezTo>
                <a:cubicBezTo>
                  <a:pt x="1762" y="91"/>
                  <a:pt x="1778" y="91"/>
                  <a:pt x="1806" y="91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 flipH="1">
            <a:off x="2947988" y="1027113"/>
            <a:ext cx="276225" cy="1100137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3086100" y="6635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5" name="Line 43"/>
          <p:cNvSpPr>
            <a:spLocks noChangeShapeType="1"/>
          </p:cNvSpPr>
          <p:nvPr/>
        </p:nvSpPr>
        <p:spPr bwMode="auto">
          <a:xfrm flipH="1">
            <a:off x="4181475" y="1027113"/>
            <a:ext cx="9525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6" name="Text Box 44"/>
          <p:cNvSpPr txBox="1">
            <a:spLocks noChangeArrowheads="1"/>
          </p:cNvSpPr>
          <p:nvPr/>
        </p:nvSpPr>
        <p:spPr bwMode="auto">
          <a:xfrm>
            <a:off x="4102100" y="6635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67" name="Line 45"/>
          <p:cNvSpPr>
            <a:spLocks noChangeShapeType="1"/>
          </p:cNvSpPr>
          <p:nvPr/>
        </p:nvSpPr>
        <p:spPr bwMode="auto">
          <a:xfrm flipH="1">
            <a:off x="4695825" y="1027113"/>
            <a:ext cx="171450" cy="503237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Line 46"/>
          <p:cNvSpPr>
            <a:spLocks noChangeShapeType="1"/>
          </p:cNvSpPr>
          <p:nvPr/>
        </p:nvSpPr>
        <p:spPr bwMode="auto">
          <a:xfrm flipH="1">
            <a:off x="4695825" y="1030288"/>
            <a:ext cx="171450" cy="1481137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4775200" y="6635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70" name="Line 48"/>
          <p:cNvSpPr>
            <a:spLocks noChangeShapeType="1"/>
          </p:cNvSpPr>
          <p:nvPr/>
        </p:nvSpPr>
        <p:spPr bwMode="auto">
          <a:xfrm>
            <a:off x="1185863" y="2997200"/>
            <a:ext cx="230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889000" y="27289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E</a:t>
            </a:r>
          </a:p>
        </p:txBody>
      </p:sp>
      <p:pic>
        <p:nvPicPr>
          <p:cNvPr id="72" name="Picture 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208088"/>
            <a:ext cx="7143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Line 51"/>
          <p:cNvSpPr>
            <a:spLocks noChangeShapeType="1"/>
          </p:cNvSpPr>
          <p:nvPr/>
        </p:nvSpPr>
        <p:spPr bwMode="auto">
          <a:xfrm>
            <a:off x="6076950" y="1030288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Text Box 52"/>
          <p:cNvSpPr txBox="1">
            <a:spLocks noChangeArrowheads="1"/>
          </p:cNvSpPr>
          <p:nvPr/>
        </p:nvSpPr>
        <p:spPr bwMode="auto">
          <a:xfrm>
            <a:off x="6165850" y="7556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5" name="Line 53"/>
          <p:cNvSpPr>
            <a:spLocks noChangeShapeType="1"/>
          </p:cNvSpPr>
          <p:nvPr/>
        </p:nvSpPr>
        <p:spPr bwMode="auto">
          <a:xfrm flipH="1">
            <a:off x="6527800" y="212725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6" name="Line 54"/>
          <p:cNvSpPr>
            <a:spLocks noChangeShapeType="1"/>
          </p:cNvSpPr>
          <p:nvPr/>
        </p:nvSpPr>
        <p:spPr bwMode="auto">
          <a:xfrm flipH="1">
            <a:off x="6527800" y="2127250"/>
            <a:ext cx="323850" cy="162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6575425" y="168116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" name="Line 56"/>
          <p:cNvSpPr>
            <a:spLocks noChangeShapeType="1"/>
          </p:cNvSpPr>
          <p:nvPr/>
        </p:nvSpPr>
        <p:spPr bwMode="auto">
          <a:xfrm>
            <a:off x="6575425" y="32067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6683375" y="2813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80" name="Line 59"/>
          <p:cNvSpPr>
            <a:spLocks noChangeShapeType="1"/>
          </p:cNvSpPr>
          <p:nvPr/>
        </p:nvSpPr>
        <p:spPr bwMode="auto">
          <a:xfrm flipH="1">
            <a:off x="6575425" y="4330700"/>
            <a:ext cx="276225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Line 60"/>
          <p:cNvSpPr>
            <a:spLocks noChangeShapeType="1"/>
          </p:cNvSpPr>
          <p:nvPr/>
        </p:nvSpPr>
        <p:spPr bwMode="auto">
          <a:xfrm flipH="1" flipV="1">
            <a:off x="6575425" y="2728913"/>
            <a:ext cx="282575" cy="160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" name="Text Box 61"/>
          <p:cNvSpPr txBox="1">
            <a:spLocks noChangeArrowheads="1"/>
          </p:cNvSpPr>
          <p:nvPr/>
        </p:nvSpPr>
        <p:spPr bwMode="auto">
          <a:xfrm>
            <a:off x="6591300" y="43386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3" name="Line 62"/>
          <p:cNvSpPr>
            <a:spLocks noChangeShapeType="1"/>
          </p:cNvSpPr>
          <p:nvPr/>
        </p:nvSpPr>
        <p:spPr bwMode="auto">
          <a:xfrm flipV="1">
            <a:off x="889000" y="5626100"/>
            <a:ext cx="3365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Text Box 63"/>
          <p:cNvSpPr txBox="1">
            <a:spLocks noChangeArrowheads="1"/>
          </p:cNvSpPr>
          <p:nvPr/>
        </p:nvSpPr>
        <p:spPr bwMode="auto">
          <a:xfrm>
            <a:off x="590550" y="54514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85" name="Line 64"/>
          <p:cNvSpPr>
            <a:spLocks noChangeShapeType="1"/>
          </p:cNvSpPr>
          <p:nvPr/>
        </p:nvSpPr>
        <p:spPr bwMode="auto">
          <a:xfrm>
            <a:off x="850900" y="5334000"/>
            <a:ext cx="334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Text Box 65"/>
          <p:cNvSpPr txBox="1">
            <a:spLocks noChangeArrowheads="1"/>
          </p:cNvSpPr>
          <p:nvPr/>
        </p:nvSpPr>
        <p:spPr bwMode="auto">
          <a:xfrm>
            <a:off x="498475" y="5065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87" name="Line 66"/>
          <p:cNvSpPr>
            <a:spLocks noChangeShapeType="1"/>
          </p:cNvSpPr>
          <p:nvPr/>
        </p:nvSpPr>
        <p:spPr bwMode="auto">
          <a:xfrm>
            <a:off x="1066800" y="4845050"/>
            <a:ext cx="349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742950" y="45767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89" name="Line 68"/>
          <p:cNvSpPr>
            <a:spLocks noChangeShapeType="1"/>
          </p:cNvSpPr>
          <p:nvPr/>
        </p:nvSpPr>
        <p:spPr bwMode="auto">
          <a:xfrm flipH="1">
            <a:off x="3422650" y="1027113"/>
            <a:ext cx="387350" cy="1785937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0" name="Text Box 69"/>
          <p:cNvSpPr txBox="1">
            <a:spLocks noChangeArrowheads="1"/>
          </p:cNvSpPr>
          <p:nvPr/>
        </p:nvSpPr>
        <p:spPr bwMode="auto">
          <a:xfrm>
            <a:off x="3635375" y="6635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1807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Covidien Respiratory and Monitoring Solutions   |   </a:t>
            </a:r>
            <a:fld id="{5828C509-6825-4294-ABF2-B7259400B6B6}" type="datetime4">
              <a:rPr lang="en-US" sz="8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August 15, 2019</a:t>
            </a:fld>
            <a:r>
              <a:rPr lang="en-US" sz="800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3CE48843-D502-4776-B08E-AB3C01AC0E3C}" type="slidenum">
              <a:rPr lang="en-US" sz="80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r>
              <a:rPr lang="en-US" sz="800">
                <a:solidFill>
                  <a:srgbClr val="000000"/>
                </a:solidFill>
              </a:rPr>
              <a:t>   |</a:t>
            </a:r>
          </a:p>
        </p:txBody>
      </p:sp>
      <p:sp>
        <p:nvSpPr>
          <p:cNvPr id="7680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389496"/>
            <a:ext cx="8229600" cy="1582738"/>
          </a:xfrm>
          <a:noFill/>
        </p:spPr>
        <p:txBody>
          <a:bodyPr/>
          <a:lstStyle/>
          <a:p>
            <a:pPr eaLnBrk="1" hangingPunct="1"/>
            <a:r>
              <a:rPr lang="en-US" sz="3100" dirty="0"/>
              <a:t>Targets &amp; Thresholds</a:t>
            </a:r>
            <a:br>
              <a:rPr lang="en-US" sz="3100" dirty="0"/>
            </a:br>
            <a:r>
              <a:rPr lang="en-US" sz="3100" dirty="0"/>
              <a:t>NICU/PICU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3942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2017713" y="3332163"/>
            <a:ext cx="3659187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1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rSO</a:t>
            </a:r>
            <a:r>
              <a:rPr lang="en-US" baseline="-25000"/>
              <a:t>2</a:t>
            </a:r>
            <a:r>
              <a:rPr lang="en-US"/>
              <a:t> Target &amp; Thresholds</a:t>
            </a:r>
          </a:p>
        </p:txBody>
      </p:sp>
      <p:sp>
        <p:nvSpPr>
          <p:cNvPr id="1075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516063"/>
            <a:ext cx="8525301" cy="4427537"/>
          </a:xfrm>
        </p:spPr>
        <p:txBody>
          <a:bodyPr/>
          <a:lstStyle/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en-US" dirty="0"/>
              <a:t>	Targets and thresholds are expressed in rSO</a:t>
            </a:r>
            <a:r>
              <a:rPr lang="en-US" baseline="-25000" dirty="0"/>
              <a:t>2</a:t>
            </a:r>
            <a:r>
              <a:rPr lang="en-US" dirty="0"/>
              <a:t> real-time values and % changes from baseline. Both values have been proven clinically accurate.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endParaRPr lang="en-US" dirty="0"/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FF8000"/>
                </a:solidFill>
              </a:rPr>
              <a:t>Cerebral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High flow, high extraction organ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Typical range: 60-80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&lt; 50 rSO</a:t>
            </a:r>
            <a:r>
              <a:rPr lang="en-US" sz="1800" baseline="-25000" dirty="0"/>
              <a:t>2</a:t>
            </a:r>
            <a:r>
              <a:rPr lang="en-US" sz="1800" dirty="0"/>
              <a:t> or 20% </a:t>
            </a:r>
            <a:r>
              <a:rPr lang="en-US" sz="1800" dirty="0">
                <a:latin typeface="Lucida Grande" pitchFamily="-112" charset="0"/>
              </a:rPr>
              <a:t>Δ</a:t>
            </a:r>
            <a:r>
              <a:rPr lang="en-US" sz="1800" dirty="0"/>
              <a:t> from rSO</a:t>
            </a:r>
            <a:r>
              <a:rPr lang="en-US" sz="1800" baseline="-25000" dirty="0"/>
              <a:t>2</a:t>
            </a:r>
            <a:r>
              <a:rPr lang="en-US" sz="1800" dirty="0"/>
              <a:t> baseline is common intervention trigger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&lt; 45 rSO</a:t>
            </a:r>
            <a:r>
              <a:rPr lang="en-US" sz="1800" baseline="-25000" dirty="0"/>
              <a:t>2</a:t>
            </a:r>
            <a:r>
              <a:rPr lang="en-US" sz="1800" dirty="0"/>
              <a:t> or 25% </a:t>
            </a:r>
            <a:r>
              <a:rPr lang="en-US" sz="1800" dirty="0">
                <a:latin typeface="Lucida Grande" pitchFamily="-112" charset="0"/>
              </a:rPr>
              <a:t>Δ</a:t>
            </a:r>
            <a:r>
              <a:rPr lang="en-US" sz="1800" dirty="0"/>
              <a:t> from rSO</a:t>
            </a:r>
            <a:r>
              <a:rPr lang="en-US" sz="1800" baseline="-25000" dirty="0"/>
              <a:t>2</a:t>
            </a:r>
            <a:r>
              <a:rPr lang="en-US" sz="1800" dirty="0"/>
              <a:t> baseline is critical threshold</a:t>
            </a:r>
          </a:p>
          <a:p>
            <a:pPr marL="1588" indent="-1588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FF8000"/>
                </a:solidFill>
              </a:rPr>
              <a:t>Somatic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Variable flow, lower O</a:t>
            </a:r>
            <a:r>
              <a:rPr lang="en-US" sz="1800" baseline="-25000" dirty="0"/>
              <a:t>2</a:t>
            </a:r>
            <a:r>
              <a:rPr lang="en-US" sz="1800" dirty="0"/>
              <a:t> extraction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5-20 points higher than cerebral rSO</a:t>
            </a:r>
            <a:r>
              <a:rPr lang="en-US" sz="1800" baseline="-25000" dirty="0"/>
              <a:t>2</a:t>
            </a:r>
            <a:r>
              <a:rPr lang="en-US" sz="1800" dirty="0"/>
              <a:t> ; changes in this cerebral - somatic variance may be indicative of pathology.</a:t>
            </a:r>
          </a:p>
        </p:txBody>
      </p:sp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484187" y="6162675"/>
            <a:ext cx="87360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 dirty="0"/>
              <a:t>Hoffman GM, et al. </a:t>
            </a:r>
            <a:r>
              <a:rPr lang="en-US" sz="1000" dirty="0" err="1"/>
              <a:t>Semin</a:t>
            </a:r>
            <a:r>
              <a:rPr lang="en-US" sz="1000" dirty="0"/>
              <a:t> </a:t>
            </a:r>
            <a:r>
              <a:rPr lang="en-US" sz="1000" dirty="0" err="1"/>
              <a:t>Thorac</a:t>
            </a:r>
            <a:r>
              <a:rPr lang="en-US" sz="1000" dirty="0"/>
              <a:t> </a:t>
            </a:r>
            <a:r>
              <a:rPr lang="en-US" sz="1000" dirty="0" err="1"/>
              <a:t>Cardiovasc</a:t>
            </a:r>
            <a:r>
              <a:rPr lang="en-US" sz="1000" dirty="0"/>
              <a:t> </a:t>
            </a:r>
            <a:r>
              <a:rPr lang="en-US" sz="1000" dirty="0" err="1"/>
              <a:t>Surg</a:t>
            </a:r>
            <a:r>
              <a:rPr lang="en-US" sz="1000" dirty="0"/>
              <a:t> </a:t>
            </a:r>
            <a:r>
              <a:rPr lang="en-US" sz="1000" dirty="0" err="1"/>
              <a:t>Pediatr</a:t>
            </a:r>
            <a:r>
              <a:rPr lang="en-US" sz="1000" dirty="0"/>
              <a:t> Card </a:t>
            </a:r>
            <a:r>
              <a:rPr lang="en-US" sz="1000" dirty="0" err="1"/>
              <a:t>Surg</a:t>
            </a:r>
            <a:r>
              <a:rPr lang="en-US" sz="1000" dirty="0"/>
              <a:t> </a:t>
            </a:r>
            <a:r>
              <a:rPr lang="en-US" sz="1000" dirty="0" err="1"/>
              <a:t>Annu</a:t>
            </a:r>
            <a:r>
              <a:rPr lang="en-US" sz="1000" dirty="0"/>
              <a:t>. 2005:12-21.</a:t>
            </a:r>
          </a:p>
          <a:p>
            <a:pPr eaLnBrk="1" hangingPunct="1"/>
            <a:r>
              <a:rPr lang="en-US" sz="1000" dirty="0" err="1"/>
              <a:t>Petrova</a:t>
            </a:r>
            <a:r>
              <a:rPr lang="en-US" sz="1000" dirty="0"/>
              <a:t> A and Mehta R. </a:t>
            </a:r>
            <a:r>
              <a:rPr lang="en-US" sz="1000" dirty="0" err="1"/>
              <a:t>Pediatr</a:t>
            </a:r>
            <a:r>
              <a:rPr lang="en-US" sz="1000" dirty="0"/>
              <a:t> </a:t>
            </a:r>
            <a:r>
              <a:rPr lang="en-US" sz="1000" dirty="0" err="1"/>
              <a:t>Crit</a:t>
            </a:r>
            <a:r>
              <a:rPr lang="en-US" sz="1000" dirty="0"/>
              <a:t> Care Med 2006;7:449-454.</a:t>
            </a:r>
          </a:p>
          <a:p>
            <a:pPr eaLnBrk="1" hangingPunct="1"/>
            <a:r>
              <a:rPr lang="en-US" sz="1000" dirty="0"/>
              <a:t>Dent CL, et al. J </a:t>
            </a:r>
            <a:r>
              <a:rPr lang="en-US" sz="1000" dirty="0" err="1"/>
              <a:t>Thorac</a:t>
            </a:r>
            <a:r>
              <a:rPr lang="en-US" sz="1000" dirty="0"/>
              <a:t> </a:t>
            </a:r>
            <a:r>
              <a:rPr lang="en-US" sz="1000" dirty="0" err="1"/>
              <a:t>Cardiovasc</a:t>
            </a:r>
            <a:r>
              <a:rPr lang="en-US" sz="1000" dirty="0"/>
              <a:t> Surg. 2006 Jan;131(1):190-7.</a:t>
            </a:r>
          </a:p>
          <a:p>
            <a:pPr eaLnBrk="1" hangingPunct="1"/>
            <a:r>
              <a:rPr lang="en-US" sz="1000" dirty="0"/>
              <a:t>Data on file.</a:t>
            </a:r>
          </a:p>
        </p:txBody>
      </p:sp>
    </p:spTree>
    <p:extLst>
      <p:ext uri="{BB962C8B-B14F-4D97-AF65-F5344CB8AC3E}">
        <p14:creationId xmlns:p14="http://schemas.microsoft.com/office/powerpoint/2010/main" val="148355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6699"/>
            <a:ext cx="7861300" cy="1143000"/>
          </a:xfrm>
        </p:spPr>
        <p:txBody>
          <a:bodyPr/>
          <a:lstStyle/>
          <a:p>
            <a:pPr eaLnBrk="1" hangingPunct="1"/>
            <a:r>
              <a:rPr lang="en-US" dirty="0"/>
              <a:t>rSO</a:t>
            </a:r>
            <a:r>
              <a:rPr lang="en-US" baseline="-25000" dirty="0"/>
              <a:t>2</a:t>
            </a:r>
            <a:r>
              <a:rPr lang="en-US" dirty="0"/>
              <a:t> Reflects Oxygen Balance</a:t>
            </a:r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8987"/>
            <a:ext cx="4038600" cy="3152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b="1" dirty="0">
                <a:solidFill>
                  <a:srgbClr val="FF8000"/>
                </a:solidFill>
              </a:rPr>
              <a:t>Oxygen Delivery/Supply </a:t>
            </a:r>
            <a:br>
              <a:rPr lang="en-US" sz="1600" b="1" dirty="0">
                <a:solidFill>
                  <a:srgbClr val="FF8000"/>
                </a:solidFill>
              </a:rPr>
            </a:br>
            <a:r>
              <a:rPr lang="en-US" sz="1600" b="1" dirty="0">
                <a:solidFill>
                  <a:srgbClr val="FF8000"/>
                </a:solidFill>
              </a:rPr>
              <a:t>Influenced by:</a:t>
            </a:r>
          </a:p>
          <a:p>
            <a:pPr eaLnBrk="1" hangingPunct="1"/>
            <a:r>
              <a:rPr lang="en-US" sz="1600" b="1" dirty="0"/>
              <a:t>Oxygen Content</a:t>
            </a:r>
          </a:p>
          <a:p>
            <a:pPr lvl="1" eaLnBrk="1" hangingPunct="1">
              <a:buFontTx/>
              <a:buNone/>
            </a:pPr>
            <a:r>
              <a:rPr lang="en-US" sz="1600" b="1" dirty="0"/>
              <a:t>- Hemoglobin concentration</a:t>
            </a:r>
          </a:p>
          <a:p>
            <a:pPr lvl="1" eaLnBrk="1" hangingPunct="1">
              <a:buFontTx/>
              <a:buNone/>
            </a:pPr>
            <a:r>
              <a:rPr lang="en-US" sz="1600" b="1" dirty="0"/>
              <a:t>- Hemoglobin saturation</a:t>
            </a:r>
          </a:p>
          <a:p>
            <a:pPr eaLnBrk="1" hangingPunct="1"/>
            <a:r>
              <a:rPr lang="en-US" sz="1600" b="1" dirty="0"/>
              <a:t>Cardiac Output</a:t>
            </a:r>
          </a:p>
          <a:p>
            <a:pPr lvl="1" eaLnBrk="1" hangingPunct="1">
              <a:buFontTx/>
              <a:buNone/>
            </a:pPr>
            <a:r>
              <a:rPr lang="en-US" sz="1600" b="1" dirty="0"/>
              <a:t>- Optimize heart rate</a:t>
            </a:r>
          </a:p>
          <a:p>
            <a:pPr lvl="1" eaLnBrk="1" hangingPunct="1">
              <a:buFontTx/>
              <a:buNone/>
            </a:pPr>
            <a:r>
              <a:rPr lang="en-US" sz="1600" b="1" dirty="0"/>
              <a:t>- Idealize preload</a:t>
            </a:r>
          </a:p>
          <a:p>
            <a:pPr lvl="1" eaLnBrk="1" hangingPunct="1">
              <a:buFontTx/>
              <a:buNone/>
            </a:pPr>
            <a:r>
              <a:rPr lang="en-US" sz="1600" b="1" dirty="0"/>
              <a:t>- Improve contractility</a:t>
            </a:r>
          </a:p>
          <a:p>
            <a:pPr lvl="1" eaLnBrk="1" hangingPunct="1">
              <a:buFontTx/>
              <a:buNone/>
            </a:pPr>
            <a:r>
              <a:rPr lang="en-US" sz="1600" b="1" dirty="0"/>
              <a:t>- Manipulate afterload</a:t>
            </a:r>
          </a:p>
        </p:txBody>
      </p:sp>
      <p:sp>
        <p:nvSpPr>
          <p:cNvPr id="9728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057401"/>
            <a:ext cx="4495800" cy="3154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FF8000"/>
                </a:solidFill>
              </a:rPr>
              <a:t>Oxygen Demand/Consumption</a:t>
            </a:r>
            <a:br>
              <a:rPr lang="en-US" sz="1600" b="1" dirty="0">
                <a:solidFill>
                  <a:srgbClr val="FF8000"/>
                </a:solidFill>
              </a:rPr>
            </a:br>
            <a:r>
              <a:rPr lang="en-US" sz="1600" b="1" dirty="0">
                <a:solidFill>
                  <a:srgbClr val="FF8000"/>
                </a:solidFill>
              </a:rPr>
              <a:t>Increased by: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Fever, shivering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Malignancy, severe infection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Cold stress (neonates)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Seizures, status </a:t>
            </a:r>
            <a:r>
              <a:rPr lang="en-US" sz="1600" b="1" dirty="0" err="1"/>
              <a:t>epilepticus</a:t>
            </a:r>
            <a:r>
              <a:rPr lang="en-US" sz="1600" b="1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Wounds and burns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Pain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FF8000"/>
                </a:solidFill>
              </a:rPr>
              <a:t>Decreased by: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Hypothermia, without shivering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Sedation and paralysis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Shunting or decreased</a:t>
            </a:r>
            <a:r>
              <a:rPr lang="en-US" sz="1600" b="1" dirty="0">
                <a:solidFill>
                  <a:srgbClr val="FFFF00"/>
                </a:solidFill>
              </a:rPr>
              <a:t> </a:t>
            </a:r>
            <a:r>
              <a:rPr lang="en-US" sz="1600" b="1" dirty="0"/>
              <a:t>extraction</a:t>
            </a:r>
          </a:p>
        </p:txBody>
      </p:sp>
      <p:sp>
        <p:nvSpPr>
          <p:cNvPr id="97285" name="Rectangle 7"/>
          <p:cNvSpPr>
            <a:spLocks noChangeArrowheads="1"/>
          </p:cNvSpPr>
          <p:nvPr/>
        </p:nvSpPr>
        <p:spPr bwMode="auto">
          <a:xfrm>
            <a:off x="-668338" y="2673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838199"/>
            <a:ext cx="8001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8000"/>
                </a:solidFill>
                <a:latin typeface="Arial Narrow" pitchFamily="34" charset="0"/>
              </a:rPr>
              <a:t>rSO</a:t>
            </a:r>
            <a:r>
              <a:rPr lang="en-US" b="1" baseline="-25000" dirty="0">
                <a:solidFill>
                  <a:srgbClr val="FF8000"/>
                </a:solidFill>
                <a:latin typeface="Arial Narrow" pitchFamily="34" charset="0"/>
              </a:rPr>
              <a:t>2</a:t>
            </a:r>
            <a:endParaRPr lang="en-US" b="1" dirty="0">
              <a:solidFill>
                <a:srgbClr val="FF8000"/>
              </a:solidFill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52754"/>
                </a:solidFill>
                <a:latin typeface="Arial Narrow" pitchFamily="34" charset="0"/>
              </a:rPr>
              <a:t>Increases with rise in delivery or fall in demand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rgbClr val="052754"/>
                </a:solidFill>
                <a:latin typeface="Arial Narrow" pitchFamily="34" charset="0"/>
              </a:rPr>
              <a:t>Decreases when delivery falls or if there is an uncompensated rise in demand</a:t>
            </a:r>
          </a:p>
        </p:txBody>
      </p:sp>
    </p:spTree>
    <p:extLst>
      <p:ext uri="{BB962C8B-B14F-4D97-AF65-F5344CB8AC3E}">
        <p14:creationId xmlns:p14="http://schemas.microsoft.com/office/powerpoint/2010/main" val="12159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4" descr="Interact_Babywithsensors_allbeams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2" y="696913"/>
            <a:ext cx="564038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472487" cy="658813"/>
          </a:xfrm>
        </p:spPr>
        <p:txBody>
          <a:bodyPr/>
          <a:lstStyle/>
          <a:p>
            <a:r>
              <a:rPr lang="en-US" sz="2600"/>
              <a:t>INVOS</a:t>
            </a:r>
            <a:r>
              <a:rPr lang="en-US" sz="2600">
                <a:cs typeface="Arial" pitchFamily="34" charset="0"/>
              </a:rPr>
              <a:t>™</a:t>
            </a:r>
            <a:r>
              <a:rPr lang="en-US" sz="2600"/>
              <a:t> System Data and Standard Markers of Perfusion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609600" y="1711325"/>
            <a:ext cx="8428037" cy="3983038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 typeface="Arial" pitchFamily="34" charset="0"/>
              <a:buNone/>
            </a:pPr>
            <a:endParaRPr lang="en-US" sz="1400"/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sz="2000"/>
          </a:p>
        </p:txBody>
      </p:sp>
      <p:sp>
        <p:nvSpPr>
          <p:cNvPr id="47109" name="AutoShape 6"/>
          <p:cNvSpPr>
            <a:spLocks noChangeAspect="1" noChangeArrowheads="1"/>
          </p:cNvSpPr>
          <p:nvPr/>
        </p:nvSpPr>
        <p:spPr bwMode="auto">
          <a:xfrm>
            <a:off x="601663" y="4103688"/>
            <a:ext cx="9085262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/>
          </a:p>
        </p:txBody>
      </p:sp>
      <p:sp>
        <p:nvSpPr>
          <p:cNvPr id="47110" name="Rectangle 8"/>
          <p:cNvSpPr>
            <a:spLocks noChangeAspect="1" noChangeArrowheads="1"/>
          </p:cNvSpPr>
          <p:nvPr/>
        </p:nvSpPr>
        <p:spPr bwMode="auto">
          <a:xfrm>
            <a:off x="815975" y="4560888"/>
            <a:ext cx="7239000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sz="2400"/>
          </a:p>
        </p:txBody>
      </p:sp>
      <p:sp>
        <p:nvSpPr>
          <p:cNvPr id="47111" name="Line 9"/>
          <p:cNvSpPr>
            <a:spLocks noChangeAspect="1" noChangeShapeType="1"/>
          </p:cNvSpPr>
          <p:nvPr/>
        </p:nvSpPr>
        <p:spPr bwMode="auto">
          <a:xfrm>
            <a:off x="815975" y="4471988"/>
            <a:ext cx="1587" cy="3635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10"/>
          <p:cNvSpPr>
            <a:spLocks noChangeAspect="1" noChangeShapeType="1"/>
          </p:cNvSpPr>
          <p:nvPr/>
        </p:nvSpPr>
        <p:spPr bwMode="auto">
          <a:xfrm>
            <a:off x="8054975" y="4471988"/>
            <a:ext cx="1587" cy="363537"/>
          </a:xfrm>
          <a:prstGeom prst="line">
            <a:avLst/>
          </a:prstGeom>
          <a:noFill/>
          <a:ln w="25400">
            <a:solidFill>
              <a:srgbClr val="00307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Text Box 11"/>
          <p:cNvSpPr txBox="1">
            <a:spLocks noChangeAspect="1" noChangeArrowheads="1"/>
          </p:cNvSpPr>
          <p:nvPr/>
        </p:nvSpPr>
        <p:spPr bwMode="auto">
          <a:xfrm>
            <a:off x="815975" y="4827588"/>
            <a:ext cx="72390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1200"/>
              <a:t>			        		</a:t>
            </a:r>
            <a:endParaRPr lang="en-US" sz="1400" b="1"/>
          </a:p>
        </p:txBody>
      </p:sp>
      <p:sp>
        <p:nvSpPr>
          <p:cNvPr id="47114" name="Text Box 12"/>
          <p:cNvSpPr txBox="1">
            <a:spLocks noChangeAspect="1" noChangeArrowheads="1"/>
          </p:cNvSpPr>
          <p:nvPr/>
        </p:nvSpPr>
        <p:spPr bwMode="auto">
          <a:xfrm>
            <a:off x="841375" y="5092700"/>
            <a:ext cx="72167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1200"/>
              <a:t>			       	</a:t>
            </a:r>
            <a:endParaRPr lang="en-US"/>
          </a:p>
        </p:txBody>
      </p:sp>
      <p:sp>
        <p:nvSpPr>
          <p:cNvPr id="47115" name="Text Box 13"/>
          <p:cNvSpPr txBox="1">
            <a:spLocks noChangeAspect="1" noChangeArrowheads="1"/>
          </p:cNvSpPr>
          <p:nvPr/>
        </p:nvSpPr>
        <p:spPr bwMode="auto">
          <a:xfrm>
            <a:off x="815975" y="5353050"/>
            <a:ext cx="72390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1200"/>
              <a:t>			</a:t>
            </a:r>
            <a:endParaRPr lang="en-US" sz="1400" b="1"/>
          </a:p>
        </p:txBody>
      </p:sp>
      <p:sp>
        <p:nvSpPr>
          <p:cNvPr id="47116" name="Text Box 20"/>
          <p:cNvSpPr txBox="1">
            <a:spLocks noChangeAspect="1" noChangeArrowheads="1"/>
          </p:cNvSpPr>
          <p:nvPr/>
        </p:nvSpPr>
        <p:spPr bwMode="auto">
          <a:xfrm>
            <a:off x="841375" y="4049713"/>
            <a:ext cx="7099300" cy="454025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5400000" scaled="1"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r>
              <a:rPr lang="en-US" sz="1600" b="1">
                <a:cs typeface="Arial" pitchFamily="34" charset="0"/>
              </a:rPr>
              <a:t>MARKERS OF PERFUSION	</a:t>
            </a:r>
          </a:p>
          <a:p>
            <a:pPr defTabSz="914400" eaLnBrk="1" hangingPunct="1"/>
            <a:r>
              <a:rPr lang="en-US" sz="1200" b="1">
                <a:cs typeface="Arial" pitchFamily="34" charset="0"/>
              </a:rPr>
              <a:t>Immediate			            Minutes			Hours</a:t>
            </a:r>
          </a:p>
        </p:txBody>
      </p:sp>
      <p:sp>
        <p:nvSpPr>
          <p:cNvPr id="47117" name="TextBox 28"/>
          <p:cNvSpPr txBox="1">
            <a:spLocks noChangeArrowheads="1"/>
          </p:cNvSpPr>
          <p:nvPr/>
        </p:nvSpPr>
        <p:spPr bwMode="auto">
          <a:xfrm>
            <a:off x="2017712" y="1196975"/>
            <a:ext cx="868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tx2"/>
                </a:solidFill>
              </a:rPr>
              <a:t>rSO</a:t>
            </a:r>
            <a:r>
              <a:rPr lang="en-US" sz="1400" b="1" baseline="-25000">
                <a:solidFill>
                  <a:schemeClr val="tx2"/>
                </a:solidFill>
              </a:rPr>
              <a:t>2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47118" name="Rectangle 29"/>
          <p:cNvSpPr>
            <a:spLocks noChangeArrowheads="1"/>
          </p:cNvSpPr>
          <p:nvPr/>
        </p:nvSpPr>
        <p:spPr bwMode="auto">
          <a:xfrm>
            <a:off x="1003300" y="2019300"/>
            <a:ext cx="176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Diminished Pulses</a:t>
            </a:r>
          </a:p>
        </p:txBody>
      </p:sp>
      <p:sp>
        <p:nvSpPr>
          <p:cNvPr id="47119" name="Rectangle 30"/>
          <p:cNvSpPr>
            <a:spLocks noChangeArrowheads="1"/>
          </p:cNvSpPr>
          <p:nvPr/>
        </p:nvSpPr>
        <p:spPr bwMode="auto">
          <a:xfrm>
            <a:off x="1506537" y="3649663"/>
            <a:ext cx="156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Cold extremities</a:t>
            </a:r>
          </a:p>
        </p:txBody>
      </p:sp>
      <p:sp>
        <p:nvSpPr>
          <p:cNvPr id="47120" name="Rectangle 31"/>
          <p:cNvSpPr>
            <a:spLocks noChangeArrowheads="1"/>
          </p:cNvSpPr>
          <p:nvPr/>
        </p:nvSpPr>
        <p:spPr bwMode="auto">
          <a:xfrm>
            <a:off x="6256337" y="1179513"/>
            <a:ext cx="127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Delayed CRT</a:t>
            </a:r>
          </a:p>
        </p:txBody>
      </p:sp>
      <p:sp>
        <p:nvSpPr>
          <p:cNvPr id="47121" name="Rectangle 32"/>
          <p:cNvSpPr>
            <a:spLocks noChangeArrowheads="1"/>
          </p:cNvSpPr>
          <p:nvPr/>
        </p:nvSpPr>
        <p:spPr bwMode="auto">
          <a:xfrm>
            <a:off x="6256337" y="3148013"/>
            <a:ext cx="80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Lactate</a:t>
            </a:r>
          </a:p>
        </p:txBody>
      </p:sp>
      <p:sp>
        <p:nvSpPr>
          <p:cNvPr id="47122" name="Rectangle 33"/>
          <p:cNvSpPr>
            <a:spLocks noChangeArrowheads="1"/>
          </p:cNvSpPr>
          <p:nvPr/>
        </p:nvSpPr>
        <p:spPr bwMode="auto">
          <a:xfrm>
            <a:off x="6518275" y="248602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BP</a:t>
            </a:r>
          </a:p>
        </p:txBody>
      </p:sp>
      <p:sp>
        <p:nvSpPr>
          <p:cNvPr id="47123" name="Rectangle 34"/>
          <p:cNvSpPr>
            <a:spLocks noChangeArrowheads="1"/>
          </p:cNvSpPr>
          <p:nvPr/>
        </p:nvSpPr>
        <p:spPr bwMode="auto">
          <a:xfrm>
            <a:off x="6562725" y="1711325"/>
            <a:ext cx="178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Metabolic Acidosis</a:t>
            </a:r>
          </a:p>
        </p:txBody>
      </p:sp>
      <p:sp>
        <p:nvSpPr>
          <p:cNvPr id="47124" name="Rectangle 35"/>
          <p:cNvSpPr>
            <a:spLocks noChangeArrowheads="1"/>
          </p:cNvSpPr>
          <p:nvPr/>
        </p:nvSpPr>
        <p:spPr bwMode="auto">
          <a:xfrm>
            <a:off x="2105025" y="2840038"/>
            <a:ext cx="85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Oliguria</a:t>
            </a:r>
          </a:p>
        </p:txBody>
      </p:sp>
      <p:sp>
        <p:nvSpPr>
          <p:cNvPr id="47125" name="Rectangle 36"/>
          <p:cNvSpPr>
            <a:spLocks noChangeArrowheads="1"/>
          </p:cNvSpPr>
          <p:nvPr/>
        </p:nvSpPr>
        <p:spPr bwMode="auto">
          <a:xfrm>
            <a:off x="5649912" y="3727450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cs typeface="Arial" pitchFamily="34" charset="0"/>
              </a:rPr>
              <a:t>Creatinine</a:t>
            </a: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3862387" y="4560888"/>
            <a:ext cx="2352675" cy="798512"/>
            <a:chOff x="2248" y="3319"/>
            <a:chExt cx="1482" cy="503"/>
          </a:xfrm>
        </p:grpSpPr>
        <p:sp>
          <p:nvSpPr>
            <p:cNvPr id="47154" name="Rectangle 4"/>
            <p:cNvSpPr>
              <a:spLocks noChangeArrowheads="1"/>
            </p:cNvSpPr>
            <p:nvPr/>
          </p:nvSpPr>
          <p:spPr bwMode="auto">
            <a:xfrm>
              <a:off x="2688" y="3630"/>
              <a:ext cx="10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/>
                <a:t>Metabolic Acidosis</a:t>
              </a:r>
            </a:p>
          </p:txBody>
        </p:sp>
        <p:sp>
          <p:nvSpPr>
            <p:cNvPr id="47155" name="Rectangle 5"/>
            <p:cNvSpPr>
              <a:spLocks noChangeArrowheads="1"/>
            </p:cNvSpPr>
            <p:nvPr/>
          </p:nvSpPr>
          <p:spPr bwMode="auto">
            <a:xfrm>
              <a:off x="2248" y="3494"/>
              <a:ext cx="4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Lactate</a:t>
              </a:r>
            </a:p>
          </p:txBody>
        </p:sp>
        <p:sp>
          <p:nvSpPr>
            <p:cNvPr id="47156" name="Line 17"/>
            <p:cNvSpPr>
              <a:spLocks noChangeAspect="1" noChangeShapeType="1"/>
            </p:cNvSpPr>
            <p:nvPr/>
          </p:nvSpPr>
          <p:spPr bwMode="auto">
            <a:xfrm>
              <a:off x="3220" y="3319"/>
              <a:ext cx="0" cy="339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Line 21"/>
            <p:cNvSpPr>
              <a:spLocks noChangeAspect="1" noChangeShapeType="1"/>
            </p:cNvSpPr>
            <p:nvPr/>
          </p:nvSpPr>
          <p:spPr bwMode="auto">
            <a:xfrm>
              <a:off x="2384" y="3319"/>
              <a:ext cx="2" cy="172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5853112" y="4557713"/>
            <a:ext cx="2906713" cy="750887"/>
            <a:chOff x="3502" y="3317"/>
            <a:chExt cx="1831" cy="473"/>
          </a:xfrm>
        </p:grpSpPr>
        <p:sp>
          <p:nvSpPr>
            <p:cNvPr id="47148" name="Rectangle 1"/>
            <p:cNvSpPr>
              <a:spLocks noChangeArrowheads="1"/>
            </p:cNvSpPr>
            <p:nvPr/>
          </p:nvSpPr>
          <p:spPr bwMode="auto">
            <a:xfrm>
              <a:off x="4615" y="3598"/>
              <a:ext cx="7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lang="en-US" sz="1400"/>
                <a:t>Creatinine</a:t>
              </a:r>
            </a:p>
          </p:txBody>
        </p:sp>
        <p:sp>
          <p:nvSpPr>
            <p:cNvPr id="47149" name="Rectangle 3"/>
            <p:cNvSpPr>
              <a:spLocks noChangeArrowheads="1"/>
            </p:cNvSpPr>
            <p:nvPr/>
          </p:nvSpPr>
          <p:spPr bwMode="auto">
            <a:xfrm>
              <a:off x="3948" y="3502"/>
              <a:ext cx="61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lang="en-US" sz="1400"/>
                <a:t>Oliguria</a:t>
              </a:r>
            </a:p>
          </p:txBody>
        </p:sp>
        <p:sp>
          <p:nvSpPr>
            <p:cNvPr id="47150" name="Line 18"/>
            <p:cNvSpPr>
              <a:spLocks noChangeAspect="1" noChangeShapeType="1"/>
            </p:cNvSpPr>
            <p:nvPr/>
          </p:nvSpPr>
          <p:spPr bwMode="auto">
            <a:xfrm>
              <a:off x="4174" y="3319"/>
              <a:ext cx="1" cy="172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Line 19"/>
            <p:cNvSpPr>
              <a:spLocks noChangeAspect="1" noChangeShapeType="1"/>
            </p:cNvSpPr>
            <p:nvPr/>
          </p:nvSpPr>
          <p:spPr bwMode="auto">
            <a:xfrm>
              <a:off x="4889" y="3319"/>
              <a:ext cx="1" cy="295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Rectangle 3"/>
            <p:cNvSpPr>
              <a:spLocks noChangeArrowheads="1"/>
            </p:cNvSpPr>
            <p:nvPr/>
          </p:nvSpPr>
          <p:spPr bwMode="auto">
            <a:xfrm>
              <a:off x="3502" y="3501"/>
              <a:ext cx="5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lang="en-US" sz="1400"/>
                <a:t>BP</a:t>
              </a:r>
            </a:p>
          </p:txBody>
        </p:sp>
        <p:sp>
          <p:nvSpPr>
            <p:cNvPr id="47153" name="Line 18"/>
            <p:cNvSpPr>
              <a:spLocks noChangeAspect="1" noChangeShapeType="1"/>
            </p:cNvSpPr>
            <p:nvPr/>
          </p:nvSpPr>
          <p:spPr bwMode="auto">
            <a:xfrm>
              <a:off x="3626" y="3317"/>
              <a:ext cx="1" cy="172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8" name="TextBox 39"/>
          <p:cNvSpPr txBox="1">
            <a:spLocks noChangeArrowheads="1"/>
          </p:cNvSpPr>
          <p:nvPr/>
        </p:nvSpPr>
        <p:spPr bwMode="auto">
          <a:xfrm>
            <a:off x="1120775" y="3065463"/>
            <a:ext cx="862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tx2"/>
                </a:solidFill>
              </a:rPr>
              <a:t>Color </a:t>
            </a:r>
            <a:r>
              <a:rPr lang="el-GR" b="1">
                <a:solidFill>
                  <a:schemeClr val="tx2"/>
                </a:solidFill>
              </a:rPr>
              <a:t>Δ</a:t>
            </a:r>
            <a:endParaRPr lang="en-US" b="1">
              <a:solidFill>
                <a:schemeClr val="tx2"/>
              </a:solidFill>
            </a:endParaRP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715962" y="4551363"/>
            <a:ext cx="3170238" cy="1117600"/>
            <a:chOff x="266" y="3313"/>
            <a:chExt cx="1997" cy="704"/>
          </a:xfrm>
        </p:grpSpPr>
        <p:sp>
          <p:nvSpPr>
            <p:cNvPr id="47138" name="Line 22"/>
            <p:cNvSpPr>
              <a:spLocks noChangeAspect="1" noChangeShapeType="1"/>
            </p:cNvSpPr>
            <p:nvPr/>
          </p:nvSpPr>
          <p:spPr bwMode="auto">
            <a:xfrm>
              <a:off x="954" y="3319"/>
              <a:ext cx="1" cy="172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Rectangle 8"/>
            <p:cNvSpPr>
              <a:spLocks noChangeArrowheads="1"/>
            </p:cNvSpPr>
            <p:nvPr/>
          </p:nvSpPr>
          <p:spPr bwMode="auto">
            <a:xfrm>
              <a:off x="539" y="3614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Wingdings" pitchFamily="2" charset="2"/>
                </a:rPr>
                <a:t></a:t>
              </a:r>
              <a:r>
                <a:rPr lang="en-US" sz="1400"/>
                <a:t> Pulses</a:t>
              </a:r>
            </a:p>
          </p:txBody>
        </p:sp>
        <p:sp>
          <p:nvSpPr>
            <p:cNvPr id="47140" name="Rectangle 9"/>
            <p:cNvSpPr>
              <a:spLocks noChangeArrowheads="1"/>
            </p:cNvSpPr>
            <p:nvPr/>
          </p:nvSpPr>
          <p:spPr bwMode="auto">
            <a:xfrm>
              <a:off x="800" y="3502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Color </a:t>
              </a:r>
              <a:r>
                <a:rPr lang="el-GR" sz="1400"/>
                <a:t>Δ</a:t>
              </a:r>
              <a:endParaRPr lang="en-US" sz="1400"/>
            </a:p>
          </p:txBody>
        </p:sp>
        <p:sp>
          <p:nvSpPr>
            <p:cNvPr id="47141" name="Rectangle 10"/>
            <p:cNvSpPr>
              <a:spLocks noChangeArrowheads="1"/>
            </p:cNvSpPr>
            <p:nvPr/>
          </p:nvSpPr>
          <p:spPr bwMode="auto">
            <a:xfrm>
              <a:off x="266" y="3825"/>
              <a:ext cx="3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3076"/>
                  </a:solidFill>
                </a:rPr>
                <a:t> rSO</a:t>
              </a:r>
              <a:r>
                <a:rPr lang="en-US" sz="1400" b="1" baseline="-25000">
                  <a:solidFill>
                    <a:srgbClr val="003076"/>
                  </a:solidFill>
                </a:rPr>
                <a:t>2</a:t>
              </a:r>
              <a:endParaRPr lang="en-US" sz="1400" b="1">
                <a:solidFill>
                  <a:srgbClr val="003076"/>
                </a:solidFill>
              </a:endParaRPr>
            </a:p>
          </p:txBody>
        </p:sp>
        <p:sp>
          <p:nvSpPr>
            <p:cNvPr id="47142" name="Line 14"/>
            <p:cNvSpPr>
              <a:spLocks noChangeAspect="1" noChangeShapeType="1"/>
            </p:cNvSpPr>
            <p:nvPr/>
          </p:nvSpPr>
          <p:spPr bwMode="auto">
            <a:xfrm>
              <a:off x="477" y="3319"/>
              <a:ext cx="1" cy="514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Line 15"/>
            <p:cNvSpPr>
              <a:spLocks noChangeAspect="1" noChangeShapeType="1"/>
            </p:cNvSpPr>
            <p:nvPr/>
          </p:nvSpPr>
          <p:spPr bwMode="auto">
            <a:xfrm>
              <a:off x="715" y="3319"/>
              <a:ext cx="1" cy="295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Line 16"/>
            <p:cNvSpPr>
              <a:spLocks noChangeAspect="1" noChangeShapeType="1"/>
            </p:cNvSpPr>
            <p:nvPr/>
          </p:nvSpPr>
          <p:spPr bwMode="auto">
            <a:xfrm>
              <a:off x="1550" y="3319"/>
              <a:ext cx="1" cy="170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Rectangle 71"/>
            <p:cNvSpPr>
              <a:spLocks noChangeArrowheads="1"/>
            </p:cNvSpPr>
            <p:nvPr/>
          </p:nvSpPr>
          <p:spPr bwMode="auto">
            <a:xfrm>
              <a:off x="1333" y="3494"/>
              <a:ext cx="9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en-US" sz="1400"/>
                <a:t>Cold Extremities</a:t>
              </a:r>
            </a:p>
          </p:txBody>
        </p:sp>
        <p:sp>
          <p:nvSpPr>
            <p:cNvPr id="47146" name="Line 16"/>
            <p:cNvSpPr>
              <a:spLocks noChangeAspect="1" noChangeShapeType="1"/>
            </p:cNvSpPr>
            <p:nvPr/>
          </p:nvSpPr>
          <p:spPr bwMode="auto">
            <a:xfrm>
              <a:off x="1296" y="3313"/>
              <a:ext cx="0" cy="302"/>
            </a:xfrm>
            <a:prstGeom prst="line">
              <a:avLst/>
            </a:prstGeom>
            <a:noFill/>
            <a:ln w="25400">
              <a:solidFill>
                <a:srgbClr val="003076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Rectangle 8"/>
            <p:cNvSpPr>
              <a:spLocks noChangeArrowheads="1"/>
            </p:cNvSpPr>
            <p:nvPr/>
          </p:nvSpPr>
          <p:spPr bwMode="auto">
            <a:xfrm>
              <a:off x="1166" y="3615"/>
              <a:ext cx="8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 Delayed CRT</a:t>
              </a:r>
            </a:p>
          </p:txBody>
        </p:sp>
      </p:grpSp>
      <p:sp>
        <p:nvSpPr>
          <p:cNvPr id="47130" name="Rectangle 55"/>
          <p:cNvSpPr>
            <a:spLocks noChangeArrowheads="1"/>
          </p:cNvSpPr>
          <p:nvPr/>
        </p:nvSpPr>
        <p:spPr bwMode="auto">
          <a:xfrm>
            <a:off x="855662" y="6078538"/>
            <a:ext cx="49530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 anchor="ctr">
            <a:spAutoFit/>
          </a:bodyPr>
          <a:lstStyle/>
          <a:p>
            <a:r>
              <a:rPr lang="nl-NL" sz="800">
                <a:solidFill>
                  <a:schemeClr val="bg2"/>
                </a:solidFill>
              </a:rPr>
              <a:t>Courtesy of William I. Douglas, M.D.</a:t>
            </a:r>
            <a:endParaRPr lang="en-US" sz="800">
              <a:solidFill>
                <a:schemeClr val="bg2"/>
              </a:solidFill>
            </a:endParaRP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1339850" y="4049713"/>
            <a:ext cx="7783512" cy="1857375"/>
            <a:chOff x="659" y="2997"/>
            <a:chExt cx="4903" cy="1170"/>
          </a:xfrm>
        </p:grpSpPr>
        <p:grpSp>
          <p:nvGrpSpPr>
            <p:cNvPr id="47134" name="Group 77"/>
            <p:cNvGrpSpPr>
              <a:grpSpLocks/>
            </p:cNvGrpSpPr>
            <p:nvPr/>
          </p:nvGrpSpPr>
          <p:grpSpPr bwMode="auto">
            <a:xfrm>
              <a:off x="659" y="3663"/>
              <a:ext cx="4805" cy="504"/>
              <a:chOff x="335" y="3663"/>
              <a:chExt cx="5129" cy="504"/>
            </a:xfrm>
          </p:grpSpPr>
          <p:sp>
            <p:nvSpPr>
              <p:cNvPr id="2" name="Right Arrow 1"/>
              <p:cNvSpPr>
                <a:spLocks noChangeArrowheads="1"/>
              </p:cNvSpPr>
              <p:nvPr/>
            </p:nvSpPr>
            <p:spPr bwMode="auto">
              <a:xfrm>
                <a:off x="335" y="3663"/>
                <a:ext cx="5129" cy="504"/>
              </a:xfrm>
              <a:prstGeom prst="rightArrow">
                <a:avLst>
                  <a:gd name="adj1" fmla="val 50000"/>
                  <a:gd name="adj2" fmla="val 49988"/>
                </a:avLst>
              </a:prstGeom>
              <a:gradFill rotWithShape="1">
                <a:gsLst>
                  <a:gs pos="0">
                    <a:srgbClr val="FFCC66"/>
                  </a:gs>
                  <a:gs pos="100000">
                    <a:schemeClr val="folHlink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Arial" pitchFamily="-106" charset="0"/>
                  <a:ea typeface="ＭＳ Ｐゴシック" pitchFamily="-106" charset="-128"/>
                </a:endParaRPr>
              </a:p>
            </p:txBody>
          </p:sp>
          <p:sp>
            <p:nvSpPr>
              <p:cNvPr id="47137" name="Rectangle 35"/>
              <p:cNvSpPr>
                <a:spLocks noChangeArrowheads="1"/>
              </p:cNvSpPr>
              <p:nvPr/>
            </p:nvSpPr>
            <p:spPr bwMode="auto">
              <a:xfrm>
                <a:off x="1140" y="3813"/>
                <a:ext cx="36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solidFill>
                      <a:schemeClr val="tx2"/>
                    </a:solidFill>
                    <a:cs typeface="Arial" pitchFamily="34" charset="0"/>
                  </a:rPr>
                  <a:t>INCREASED RISK OF IRREVERSIBLE CELL/TISSUE DAMAGE</a:t>
                </a:r>
              </a:p>
            </p:txBody>
          </p:sp>
        </p:grpSp>
        <p:sp>
          <p:nvSpPr>
            <p:cNvPr id="47135" name="Text Box 57"/>
            <p:cNvSpPr txBox="1">
              <a:spLocks noChangeArrowheads="1"/>
            </p:cNvSpPr>
            <p:nvPr/>
          </p:nvSpPr>
          <p:spPr bwMode="auto">
            <a:xfrm>
              <a:off x="4810" y="2997"/>
              <a:ext cx="75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folHlink"/>
                  </a:solidFill>
                </a:rPr>
                <a:t>Hypotension/</a:t>
              </a:r>
            </a:p>
            <a:p>
              <a:pPr algn="ctr" defTabSz="914400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folHlink"/>
                  </a:solidFill>
                </a:rPr>
                <a:t>Cardiac</a:t>
              </a:r>
            </a:p>
            <a:p>
              <a:pPr algn="ctr" defTabSz="914400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folHlink"/>
                  </a:solidFill>
                </a:rPr>
                <a:t>Arrest</a:t>
              </a:r>
            </a:p>
          </p:txBody>
        </p:sp>
      </p:grpSp>
      <p:sp>
        <p:nvSpPr>
          <p:cNvPr id="47132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800"/>
              <a:t> Covidien Respiratory and Monitoring Solutions   |   </a:t>
            </a:r>
            <a:fld id="{63FFB89B-0E71-4D4D-93B9-64D332E8D034}" type="datetime4">
              <a:rPr lang="en-US" sz="800"/>
              <a:pPr defTabSz="914400" eaLnBrk="1" hangingPunct="1"/>
              <a:t>August 15, 2019</a:t>
            </a:fld>
            <a:r>
              <a:rPr lang="en-US" sz="800"/>
              <a:t>   |   Confidential</a:t>
            </a:r>
          </a:p>
        </p:txBody>
      </p:sp>
      <p:sp>
        <p:nvSpPr>
          <p:cNvPr id="47133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fld id="{23C319B6-4006-4A9A-B6DA-D0FFC6FC9418}" type="slidenum">
              <a:rPr lang="en-US" sz="800"/>
              <a:pPr algn="ctr" defTabSz="914400" eaLnBrk="1" hangingPunct="1"/>
              <a:t>14</a:t>
            </a:fld>
            <a:r>
              <a:rPr lang="en-US" sz="80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087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AL000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1623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73025" y="6418263"/>
            <a:ext cx="3340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000">
                <a:solidFill>
                  <a:srgbClr val="052754"/>
                </a:solidFill>
              </a:rPr>
              <a:t>Hoffman GM, Cardiol Young 2005;15(Suppl. 1):149-153.</a:t>
            </a:r>
          </a:p>
          <a:p>
            <a:pPr eaLnBrk="1" hangingPunct="1"/>
            <a:r>
              <a:rPr lang="en-US" sz="1000">
                <a:solidFill>
                  <a:srgbClr val="052754"/>
                </a:solidFill>
              </a:rPr>
              <a:t>Mott AR, et al. Pediatr Crit Care Med 2006;7:346-350.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078538" y="6421438"/>
            <a:ext cx="2760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900"/>
              <a:t>Copyright </a:t>
            </a:r>
            <a:r>
              <a:rPr lang="en-US" sz="900">
                <a:cs typeface="Arial" pitchFamily="34" charset="0"/>
              </a:rPr>
              <a:t>© 2006 Nucleus Medical Art, Inc. </a:t>
            </a:r>
            <a:br>
              <a:rPr lang="en-US" sz="900">
                <a:cs typeface="Arial" pitchFamily="34" charset="0"/>
              </a:rPr>
            </a:br>
            <a:r>
              <a:rPr lang="en-US" sz="900">
                <a:cs typeface="Arial" pitchFamily="34" charset="0"/>
              </a:rPr>
              <a:t>All rights reserved. www.nucleusinc.com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686800" cy="723900"/>
          </a:xfrm>
        </p:spPr>
        <p:txBody>
          <a:bodyPr/>
          <a:lstStyle/>
          <a:p>
            <a:pPr eaLnBrk="1" hangingPunct="1"/>
            <a:r>
              <a:rPr lang="en-US" dirty="0"/>
              <a:t>PICU Interventions to Improve rSO</a:t>
            </a:r>
            <a:r>
              <a:rPr lang="en-US" baseline="-25000" dirty="0"/>
              <a:t>2 </a:t>
            </a:r>
            <a:r>
              <a:rPr lang="en-US" dirty="0"/>
              <a:t>- Cerebral</a:t>
            </a:r>
            <a:endParaRPr lang="en-US" baseline="-25000" dirty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07197" y="1434305"/>
            <a:ext cx="6178550" cy="47545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8788" algn="l"/>
              </a:tabLst>
            </a:pPr>
            <a:r>
              <a:rPr lang="en-US" sz="1600" dirty="0">
                <a:solidFill>
                  <a:srgbClr val="FF8000"/>
                </a:solidFill>
              </a:rPr>
              <a:t>Cerebral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8788" algn="l"/>
              </a:tabLst>
            </a:pPr>
            <a:r>
              <a:rPr lang="en-US" sz="1600" dirty="0"/>
              <a:t>Increase cerebral perfusion pressure</a:t>
            </a:r>
          </a:p>
          <a:p>
            <a:pPr marL="225425" lvl="1" indent="0" eaLnBrk="1" hangingPunct="1">
              <a:lnSpc>
                <a:spcPct val="80000"/>
              </a:lnSpc>
              <a:tabLst>
                <a:tab pos="458788" algn="l"/>
              </a:tabLst>
            </a:pPr>
            <a:r>
              <a:rPr lang="en-US" dirty="0"/>
              <a:t>	Increase blood pressure</a:t>
            </a:r>
          </a:p>
          <a:p>
            <a:pPr marL="225425" lvl="1" indent="0" eaLnBrk="1" hangingPunct="1">
              <a:lnSpc>
                <a:spcPct val="80000"/>
              </a:lnSpc>
              <a:tabLst>
                <a:tab pos="458788" algn="l"/>
              </a:tabLst>
            </a:pPr>
            <a:r>
              <a:rPr lang="en-US" dirty="0"/>
              <a:t>	Increase systemic vascular resistance</a:t>
            </a:r>
          </a:p>
          <a:p>
            <a:pPr marL="225425" lvl="1" indent="0" eaLnBrk="1" hangingPunct="1">
              <a:lnSpc>
                <a:spcPct val="80000"/>
              </a:lnSpc>
              <a:tabLst>
                <a:tab pos="458788" algn="l"/>
              </a:tabLst>
            </a:pPr>
            <a:r>
              <a:rPr lang="en-US" dirty="0"/>
              <a:t>	Increase cardiac output</a:t>
            </a:r>
          </a:p>
          <a:p>
            <a:pPr marL="225425" lvl="1" indent="0" eaLnBrk="1" hangingPunct="1">
              <a:lnSpc>
                <a:spcPct val="80000"/>
              </a:lnSpc>
              <a:tabLst>
                <a:tab pos="458788" algn="l"/>
              </a:tabLst>
            </a:pPr>
            <a:r>
              <a:rPr lang="en-US" dirty="0"/>
              <a:t>	Reduce central venous pressure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8788" algn="l"/>
              </a:tabLst>
            </a:pPr>
            <a:r>
              <a:rPr lang="en-US" sz="1600" dirty="0"/>
              <a:t>Increase arterial oxygen content</a:t>
            </a:r>
          </a:p>
          <a:p>
            <a:pPr marL="225425" lvl="1" indent="0" eaLnBrk="1" hangingPunct="1">
              <a:lnSpc>
                <a:spcPct val="80000"/>
              </a:lnSpc>
              <a:tabLst>
                <a:tab pos="458788" algn="l"/>
              </a:tabLst>
            </a:pPr>
            <a:r>
              <a:rPr lang="en-US" dirty="0"/>
              <a:t>	Transfuse red blood cells</a:t>
            </a:r>
          </a:p>
          <a:p>
            <a:pPr marL="225425" lvl="1" indent="0" eaLnBrk="1" hangingPunct="1">
              <a:lnSpc>
                <a:spcPct val="80000"/>
              </a:lnSpc>
              <a:tabLst>
                <a:tab pos="458788" algn="l"/>
              </a:tabLst>
            </a:pPr>
            <a:r>
              <a:rPr lang="en-US" dirty="0"/>
              <a:t>	Raise arterial partial pressure of oxygen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8788" algn="l"/>
              </a:tabLst>
            </a:pPr>
            <a:r>
              <a:rPr lang="en-US" sz="1600" dirty="0"/>
              <a:t>Reduce cerebral metabolic rate</a:t>
            </a:r>
          </a:p>
          <a:p>
            <a:pPr marL="225425" lvl="1" indent="0" eaLnBrk="1" hangingPunct="1">
              <a:lnSpc>
                <a:spcPct val="80000"/>
              </a:lnSpc>
              <a:tabLst>
                <a:tab pos="458788" algn="l"/>
              </a:tabLst>
            </a:pPr>
            <a:r>
              <a:rPr lang="en-US" dirty="0"/>
              <a:t>	Control hyperthermia</a:t>
            </a:r>
          </a:p>
          <a:p>
            <a:pPr marL="225425" lvl="1" indent="0" eaLnBrk="1" hangingPunct="1">
              <a:lnSpc>
                <a:spcPct val="80000"/>
              </a:lnSpc>
              <a:tabLst>
                <a:tab pos="458788" algn="l"/>
              </a:tabLst>
            </a:pPr>
            <a:r>
              <a:rPr lang="en-US" dirty="0"/>
              <a:t>	Sedation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tabLst>
                <a:tab pos="458788" algn="l"/>
              </a:tabLst>
            </a:pPr>
            <a:r>
              <a:rPr lang="en-US" sz="1600" dirty="0"/>
              <a:t>Reduce cerebral vascular resistance</a:t>
            </a:r>
          </a:p>
          <a:p>
            <a:pPr marL="225425" lvl="1" indent="0" eaLnBrk="1" hangingPunct="1">
              <a:lnSpc>
                <a:spcPct val="80000"/>
              </a:lnSpc>
              <a:tabLst>
                <a:tab pos="458788" algn="l"/>
              </a:tabLst>
            </a:pPr>
            <a:r>
              <a:rPr lang="en-US" dirty="0"/>
              <a:t>	Raise arterial partial pressure of carbon dioxide</a:t>
            </a:r>
          </a:p>
        </p:txBody>
      </p:sp>
    </p:spTree>
    <p:extLst>
      <p:ext uri="{BB962C8B-B14F-4D97-AF65-F5344CB8AC3E}">
        <p14:creationId xmlns:p14="http://schemas.microsoft.com/office/powerpoint/2010/main" val="33533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Covidien Respiratory and Monitoring Solutions   |   </a:t>
            </a:r>
            <a:fld id="{6B722A18-2D96-4E7A-8436-003F8D845AAD}" type="datetime1">
              <a:rPr lang="en-US" smtClean="0">
                <a:solidFill>
                  <a:srgbClr val="000000"/>
                </a:solidFill>
              </a:rPr>
              <a:pPr/>
              <a:t>8/15/2019</a:t>
            </a:fld>
            <a:r>
              <a:rPr lang="en-US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F3E709-DE40-4869-ABCF-E0787E3F3D6A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r>
              <a:rPr lang="en-US">
                <a:solidFill>
                  <a:srgbClr val="000000"/>
                </a:solidFill>
              </a:rPr>
              <a:t>   |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7133"/>
            <a:ext cx="8382000" cy="613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14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Covidien Respiratory and Monitoring Solutions   |   </a:t>
            </a:r>
            <a:fld id="{5828C509-6825-4294-ABF2-B7259400B6B6}" type="datetime4">
              <a:rPr lang="en-US" sz="8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August 15, 2019</a:t>
            </a:fld>
            <a:r>
              <a:rPr lang="en-US" sz="800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3CE48843-D502-4776-B08E-AB3C01AC0E3C}" type="slidenum">
              <a:rPr lang="en-US" sz="80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r>
              <a:rPr lang="en-US" sz="800">
                <a:solidFill>
                  <a:srgbClr val="000000"/>
                </a:solidFill>
              </a:rPr>
              <a:t>   |</a:t>
            </a:r>
          </a:p>
        </p:txBody>
      </p:sp>
      <p:sp>
        <p:nvSpPr>
          <p:cNvPr id="76804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100" dirty="0"/>
              <a:t>Case Studies</a:t>
            </a:r>
          </a:p>
        </p:txBody>
      </p:sp>
    </p:spTree>
    <p:extLst>
      <p:ext uri="{BB962C8B-B14F-4D97-AF65-F5344CB8AC3E}">
        <p14:creationId xmlns:p14="http://schemas.microsoft.com/office/powerpoint/2010/main" val="215570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Clinical Scenario:</a:t>
            </a:r>
            <a:br>
              <a:rPr lang="en-US"/>
            </a:br>
            <a:r>
              <a:rPr lang="en-US"/>
              <a:t>Low Cardiac Output</a:t>
            </a:r>
          </a:p>
        </p:txBody>
      </p:sp>
      <p:sp>
        <p:nvSpPr>
          <p:cNvPr id="53251" name="Content Placeholder 4"/>
          <p:cNvSpPr>
            <a:spLocks noGrp="1"/>
          </p:cNvSpPr>
          <p:nvPr>
            <p:ph type="body" idx="4294967295"/>
          </p:nvPr>
        </p:nvSpPr>
        <p:spPr>
          <a:xfrm>
            <a:off x="825500" y="1495425"/>
            <a:ext cx="7861300" cy="41290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Patient Description</a:t>
            </a:r>
          </a:p>
          <a:p>
            <a:pPr marL="609600" indent="-609600">
              <a:buFontTx/>
              <a:buNone/>
            </a:pPr>
            <a:r>
              <a:rPr lang="en-US" sz="1600"/>
              <a:t>	</a:t>
            </a:r>
            <a:r>
              <a:rPr lang="en-US" sz="1400" b="0"/>
              <a:t>This pediatric patient is several days out from a congenital heart repair and has been clinically stable. Acute postoperative near-arrest situation has occurred in the step-down unit. Monitoring begins once the patient returns to the Ped CVICU.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Summary of Clinical Course</a:t>
            </a:r>
          </a:p>
          <a:p>
            <a:pPr marL="1371600" lvl="2" indent="-457200">
              <a:buFontTx/>
              <a:buAutoNum type="arabicPeriod"/>
            </a:pPr>
            <a:r>
              <a:rPr lang="en-US" sz="1200"/>
              <a:t>Fluid resuscitation results in minimal rSO</a:t>
            </a:r>
            <a:r>
              <a:rPr lang="en-US" sz="1200" baseline="-25000"/>
              <a:t>2</a:t>
            </a:r>
            <a:r>
              <a:rPr lang="en-US" sz="1200"/>
              <a:t> improvement</a:t>
            </a:r>
          </a:p>
          <a:p>
            <a:pPr marL="1371600" lvl="2" indent="-457200">
              <a:buFontTx/>
              <a:buAutoNum type="arabicPeriod"/>
            </a:pPr>
            <a:r>
              <a:rPr lang="en-US" sz="1200"/>
              <a:t>Inotropic drug support given for low BP. The vital signs stabilize but only the somatic rSO</a:t>
            </a:r>
            <a:r>
              <a:rPr lang="en-US" sz="1200" baseline="-25000"/>
              <a:t>2</a:t>
            </a:r>
            <a:r>
              <a:rPr lang="en-US" sz="1200"/>
              <a:t> responds, no improvement in cerebral perfusion.</a:t>
            </a:r>
          </a:p>
          <a:p>
            <a:pPr marL="1371600" lvl="2" indent="-457200">
              <a:buFontTx/>
              <a:buAutoNum type="arabicPeriod"/>
            </a:pPr>
            <a:r>
              <a:rPr lang="en-US" sz="1200"/>
              <a:t>Sedation and intubation result in a dramatic improvement in both cerebral and somatic rSO</a:t>
            </a:r>
            <a:r>
              <a:rPr lang="en-US" sz="1200" baseline="-25000"/>
              <a:t>2</a:t>
            </a:r>
            <a:r>
              <a:rPr lang="en-US" sz="1200"/>
              <a:t> (perfusion adequacy)</a:t>
            </a:r>
          </a:p>
          <a:p>
            <a:pPr marL="1371600" lvl="2" indent="-457200">
              <a:buFontTx/>
              <a:buAutoNum type="arabicPeriod"/>
            </a:pPr>
            <a:r>
              <a:rPr lang="en-US" sz="1200"/>
              <a:t>Blood transfusion is used to treat low H&amp;H due to hemodilution.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Impact of INVOS</a:t>
            </a:r>
            <a:r>
              <a:rPr lang="en-US">
                <a:solidFill>
                  <a:schemeClr val="accent1"/>
                </a:solidFill>
                <a:cs typeface="Arial" pitchFamily="34" charset="0"/>
              </a:rPr>
              <a:t>™</a:t>
            </a:r>
            <a:r>
              <a:rPr lang="en-US">
                <a:solidFill>
                  <a:schemeClr val="accent1"/>
                </a:solidFill>
              </a:rPr>
              <a:t> System monitoring: </a:t>
            </a:r>
          </a:p>
          <a:p>
            <a:pPr marL="609600" indent="-609600">
              <a:buFontTx/>
              <a:buNone/>
            </a:pPr>
            <a:r>
              <a:rPr lang="en-US" sz="1400"/>
              <a:t>	</a:t>
            </a:r>
            <a:r>
              <a:rPr lang="en-US" sz="1400" b="0"/>
              <a:t>Early indication of physiologic response to bedside treatments and interventions.</a:t>
            </a:r>
          </a:p>
        </p:txBody>
      </p:sp>
      <p:sp>
        <p:nvSpPr>
          <p:cNvPr id="53252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800"/>
              <a:t> Covidien Respiratory and Monitoring Solutions   |   </a:t>
            </a:r>
            <a:fld id="{9389F506-1E11-4DC8-8FC9-E2523145B3BA}" type="datetime4">
              <a:rPr lang="en-US" sz="800"/>
              <a:pPr defTabSz="914400" eaLnBrk="1" hangingPunct="1"/>
              <a:t>August 15, 2019</a:t>
            </a:fld>
            <a:r>
              <a:rPr lang="en-US" sz="800"/>
              <a:t>   |   Confidential</a:t>
            </a:r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fld id="{0C5804BE-F081-4458-B03A-6D8DF85554E5}" type="slidenum">
              <a:rPr lang="en-US" sz="800"/>
              <a:pPr algn="ctr" defTabSz="914400" eaLnBrk="1" hangingPunct="1"/>
              <a:t>18</a:t>
            </a:fld>
            <a:r>
              <a:rPr lang="en-US" sz="80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333156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3" descr="HoffmanShock-ISC-10001-SMS1344c-nomarker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1086644"/>
            <a:ext cx="648335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3181350" y="1790700"/>
            <a:ext cx="16097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/>
              <a:t>Sedation/Intubation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6381750" y="3425825"/>
            <a:ext cx="14620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/>
              <a:t>Blood transfusion</a:t>
            </a:r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1860550" y="4916488"/>
            <a:ext cx="11033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/>
              <a:t>Fluids Given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09837" y="2071687"/>
            <a:ext cx="1476374" cy="2842252"/>
            <a:chOff x="2509776" y="2073082"/>
            <a:chExt cx="1476250" cy="2839822"/>
          </a:xfrm>
        </p:grpSpPr>
        <p:sp>
          <p:nvSpPr>
            <p:cNvPr id="54283" name="Rectangle 35"/>
            <p:cNvSpPr>
              <a:spLocks noChangeArrowheads="1"/>
            </p:cNvSpPr>
            <p:nvPr/>
          </p:nvSpPr>
          <p:spPr bwMode="auto">
            <a:xfrm>
              <a:off x="2658529" y="2222161"/>
              <a:ext cx="1327497" cy="269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dirty="0"/>
                <a:t>VSS, yet poor </a:t>
              </a:r>
            </a:p>
            <a:p>
              <a:r>
                <a:rPr lang="en-US" sz="1300" dirty="0"/>
                <a:t>Cerebral rSO2</a:t>
              </a:r>
            </a:p>
            <a:p>
              <a:endParaRPr lang="en-US" sz="1300" dirty="0"/>
            </a:p>
            <a:p>
              <a:endParaRPr lang="en-US" sz="1300" dirty="0"/>
            </a:p>
            <a:p>
              <a:endParaRPr lang="en-US" sz="1300" dirty="0"/>
            </a:p>
            <a:p>
              <a:endParaRPr lang="en-US" sz="1300" dirty="0"/>
            </a:p>
            <a:p>
              <a:endParaRPr lang="en-US" sz="1300" dirty="0"/>
            </a:p>
            <a:p>
              <a:endParaRPr lang="en-US" sz="1300" dirty="0"/>
            </a:p>
            <a:p>
              <a:endParaRPr lang="en-US" sz="1300" dirty="0"/>
            </a:p>
            <a:p>
              <a:endParaRPr lang="en-US" sz="1300" dirty="0"/>
            </a:p>
            <a:p>
              <a:endParaRPr lang="en-US" sz="1300" dirty="0"/>
            </a:p>
            <a:p>
              <a:endParaRPr lang="en-US" sz="1300" dirty="0"/>
            </a:p>
            <a:p>
              <a:r>
                <a:rPr lang="en-US" sz="1300" dirty="0"/>
                <a:t>Inotropes given</a:t>
              </a:r>
            </a:p>
          </p:txBody>
        </p:sp>
        <p:sp>
          <p:nvSpPr>
            <p:cNvPr id="54284" name="Rectangle 35"/>
            <p:cNvSpPr>
              <a:spLocks noChangeArrowheads="1"/>
            </p:cNvSpPr>
            <p:nvPr/>
          </p:nvSpPr>
          <p:spPr bwMode="auto">
            <a:xfrm>
              <a:off x="2509776" y="2073082"/>
              <a:ext cx="1390533" cy="2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1300" dirty="0"/>
            </a:p>
          </p:txBody>
        </p:sp>
      </p:grpSp>
      <p:sp>
        <p:nvSpPr>
          <p:cNvPr id="5427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Clinical Scenario:</a:t>
            </a:r>
            <a:br>
              <a:rPr lang="en-US" dirty="0"/>
            </a:br>
            <a:r>
              <a:rPr lang="en-US" dirty="0"/>
              <a:t>Low Cardiac Output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800100" y="6002338"/>
            <a:ext cx="6175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Underlying data and case notes on file ISC-10001.</a:t>
            </a:r>
          </a:p>
        </p:txBody>
      </p:sp>
      <p:sp>
        <p:nvSpPr>
          <p:cNvPr id="54281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800"/>
              <a:t> Covidien Respiratory and Monitoring Solutions   |   </a:t>
            </a:r>
            <a:fld id="{59A6AF10-8164-4DB2-938B-63A720B974B2}" type="datetime4">
              <a:rPr lang="en-US" sz="800"/>
              <a:pPr defTabSz="914400" eaLnBrk="1" hangingPunct="1"/>
              <a:t>August 15, 2019</a:t>
            </a:fld>
            <a:r>
              <a:rPr lang="en-US" sz="800"/>
              <a:t>   |   Confidential</a:t>
            </a:r>
          </a:p>
        </p:txBody>
      </p:sp>
      <p:sp>
        <p:nvSpPr>
          <p:cNvPr id="54282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fld id="{47D56A12-8A8C-44B0-92B9-DBEFD47DF0CB}" type="slidenum">
              <a:rPr lang="en-US" sz="800"/>
              <a:pPr algn="ctr" defTabSz="914400" eaLnBrk="1" hangingPunct="1"/>
              <a:t>19</a:t>
            </a:fld>
            <a:r>
              <a:rPr lang="en-US" sz="80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1236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Covidien Respiratory and Monitoring Solutions   |   </a:t>
            </a:r>
            <a:fld id="{5828C509-6825-4294-ABF2-B7259400B6B6}" type="datetime4">
              <a:rPr lang="en-US" sz="8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August 15, 2019</a:t>
            </a:fld>
            <a:r>
              <a:rPr lang="en-US" sz="800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3CE48843-D502-4776-B08E-AB3C01AC0E3C}" type="slidenum">
              <a:rPr lang="en-US" sz="80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r>
              <a:rPr lang="en-US" sz="800">
                <a:solidFill>
                  <a:srgbClr val="000000"/>
                </a:solidFill>
              </a:rPr>
              <a:t>   |</a:t>
            </a:r>
          </a:p>
        </p:txBody>
      </p:sp>
      <p:sp>
        <p:nvSpPr>
          <p:cNvPr id="76804" name="Rectangle 10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100"/>
              <a:t>INVOS</a:t>
            </a:r>
            <a:r>
              <a:rPr lang="en-US" sz="3100">
                <a:cs typeface="Arial" charset="0"/>
              </a:rPr>
              <a:t>™</a:t>
            </a:r>
            <a:r>
              <a:rPr lang="en-US" sz="3100"/>
              <a:t> System</a:t>
            </a:r>
            <a:br>
              <a:rPr lang="en-US" sz="3100"/>
            </a:br>
            <a:r>
              <a:rPr lang="en-US" sz="3100"/>
              <a:t>Technology Overview</a:t>
            </a:r>
          </a:p>
        </p:txBody>
      </p:sp>
    </p:spTree>
    <p:extLst>
      <p:ext uri="{BB962C8B-B14F-4D97-AF65-F5344CB8AC3E}">
        <p14:creationId xmlns:p14="http://schemas.microsoft.com/office/powerpoint/2010/main" val="232680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Clinical Scenario:</a:t>
            </a:r>
            <a:br>
              <a:rPr lang="en-US"/>
            </a:br>
            <a:r>
              <a:rPr lang="en-US"/>
              <a:t>Inadvertent Hyperventilation</a:t>
            </a:r>
          </a:p>
        </p:txBody>
      </p:sp>
      <p:sp>
        <p:nvSpPr>
          <p:cNvPr id="55299" name="Content Placeholder 4"/>
          <p:cNvSpPr>
            <a:spLocks noGrp="1"/>
          </p:cNvSpPr>
          <p:nvPr>
            <p:ph type="body" idx="4294967295"/>
          </p:nvPr>
        </p:nvSpPr>
        <p:spPr>
          <a:xfrm>
            <a:off x="825500" y="1489075"/>
            <a:ext cx="7861300" cy="44069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Patient Description</a:t>
            </a:r>
          </a:p>
          <a:p>
            <a:r>
              <a:rPr lang="en-US" sz="1400" b="0"/>
              <a:t>12 week old 4.9 kg infant</a:t>
            </a:r>
          </a:p>
          <a:p>
            <a:r>
              <a:rPr lang="en-US" sz="1400" b="0"/>
              <a:t>Repair of coarctation of aorta</a:t>
            </a:r>
          </a:p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Summary of Clinical Course</a:t>
            </a:r>
          </a:p>
          <a:p>
            <a:r>
              <a:rPr lang="en-US" sz="1400" b="0"/>
              <a:t>Patient transported from CVOR to PICU with INVOS</a:t>
            </a:r>
            <a:r>
              <a:rPr lang="en-US" sz="1400" b="0">
                <a:cs typeface="Arial" pitchFamily="34" charset="0"/>
              </a:rPr>
              <a:t>™</a:t>
            </a:r>
            <a:r>
              <a:rPr lang="en-US" sz="1400" b="0"/>
              <a:t> Monitor</a:t>
            </a:r>
          </a:p>
          <a:p>
            <a:r>
              <a:rPr lang="en-US" sz="1400" b="0"/>
              <a:t>During transport manually ventilated with Ambu-Bag</a:t>
            </a:r>
          </a:p>
          <a:p>
            <a:r>
              <a:rPr lang="en-US" sz="1400" b="0"/>
              <a:t>Upon arrival in PICU, delay in transition to mechanical ventilator</a:t>
            </a:r>
          </a:p>
          <a:p>
            <a:r>
              <a:rPr lang="en-US" sz="1400" b="0"/>
              <a:t>Cerebral rSO</a:t>
            </a:r>
            <a:r>
              <a:rPr lang="en-US" sz="1400" b="0" baseline="-25000"/>
              <a:t>2</a:t>
            </a:r>
            <a:r>
              <a:rPr lang="en-US" sz="1400" b="0"/>
              <a:t> values dropped progressively until mechanical ventilator connected</a:t>
            </a:r>
          </a:p>
          <a:p>
            <a:r>
              <a:rPr lang="en-US" sz="1400" b="0"/>
              <a:t>ABG showed hypocarbia secondary to hyperventilation</a:t>
            </a:r>
          </a:p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INVOS System Application</a:t>
            </a:r>
          </a:p>
          <a:p>
            <a:r>
              <a:rPr lang="en-US" sz="1400" b="0"/>
              <a:t>Hypocapnia and cerebral vasoconstriction was indentified by INVOS monitoring</a:t>
            </a:r>
          </a:p>
          <a:p>
            <a:r>
              <a:rPr lang="en-US" sz="1400" b="0"/>
              <a:t>Acute changes in CO</a:t>
            </a:r>
            <a:r>
              <a:rPr lang="en-US" sz="1400" b="0" baseline="-25000"/>
              <a:t>2</a:t>
            </a:r>
            <a:r>
              <a:rPr lang="en-US" sz="1400" b="0"/>
              <a:t> affect cerebral vascular resistance and INVOS</a:t>
            </a:r>
            <a:r>
              <a:rPr lang="en-US" sz="1400" b="0">
                <a:cs typeface="Arial" pitchFamily="34" charset="0"/>
              </a:rPr>
              <a:t>™</a:t>
            </a:r>
            <a:r>
              <a:rPr lang="en-US" sz="1400" b="0"/>
              <a:t> System values identified alteration in perfusion in this hypocarbic state</a:t>
            </a:r>
          </a:p>
        </p:txBody>
      </p:sp>
      <p:sp>
        <p:nvSpPr>
          <p:cNvPr id="55300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800"/>
              <a:t> Covidien Respiratory and Monitoring Solutions   |   </a:t>
            </a:r>
            <a:fld id="{A9692585-D8CD-46F2-9F5B-244042472497}" type="datetime4">
              <a:rPr lang="en-US" sz="800"/>
              <a:pPr defTabSz="914400" eaLnBrk="1" hangingPunct="1"/>
              <a:t>August 15, 2019</a:t>
            </a:fld>
            <a:r>
              <a:rPr lang="en-US" sz="800"/>
              <a:t>   |   Confidential</a:t>
            </a:r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fld id="{B409BBBA-EBED-4798-938E-CC70B7F9C71D}" type="slidenum">
              <a:rPr lang="en-US" sz="800"/>
              <a:pPr algn="ctr" defTabSz="914400" eaLnBrk="1" hangingPunct="1"/>
              <a:t>20</a:t>
            </a:fld>
            <a:r>
              <a:rPr lang="en-US" sz="80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67278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6" descr="Pediatric Coarctation Aorta Hyperventilation SMS1344_ISC10093c_nomark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700213"/>
            <a:ext cx="6977062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Line 7"/>
          <p:cNvSpPr>
            <a:spLocks noChangeShapeType="1"/>
          </p:cNvSpPr>
          <p:nvPr/>
        </p:nvSpPr>
        <p:spPr bwMode="auto">
          <a:xfrm flipV="1">
            <a:off x="1516063" y="3282950"/>
            <a:ext cx="547687" cy="384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Line 8"/>
          <p:cNvSpPr>
            <a:spLocks noChangeShapeType="1"/>
          </p:cNvSpPr>
          <p:nvPr/>
        </p:nvSpPr>
        <p:spPr bwMode="auto">
          <a:xfrm flipV="1">
            <a:off x="1516063" y="2333625"/>
            <a:ext cx="536575" cy="132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Text Box 2"/>
          <p:cNvSpPr txBox="1">
            <a:spLocks noChangeArrowheads="1"/>
          </p:cNvSpPr>
          <p:nvPr/>
        </p:nvSpPr>
        <p:spPr bwMode="auto">
          <a:xfrm>
            <a:off x="906463" y="3668713"/>
            <a:ext cx="917575" cy="1920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27432" tIns="18288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Set Baseline in OR</a:t>
            </a: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4083050" y="4262438"/>
            <a:ext cx="1079500" cy="358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27432" tIns="18288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Arrival to PICU:  Manual Ventilation</a:t>
            </a:r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6821488" y="3865563"/>
            <a:ext cx="1004887" cy="2968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27432" tIns="18288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PaCO</a:t>
            </a:r>
            <a:r>
              <a:rPr lang="en-US" sz="800" baseline="-25000" dirty="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800" dirty="0">
                <a:solidFill>
                  <a:srgbClr val="000000"/>
                </a:solidFill>
                <a:cs typeface="Arial" pitchFamily="34" charset="0"/>
              </a:rPr>
              <a:t> 29.5</a:t>
            </a:r>
          </a:p>
          <a:p>
            <a:pPr eaLnBrk="1" hangingPunct="1"/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6328" name="Text Box 13"/>
          <p:cNvSpPr txBox="1">
            <a:spLocks noChangeArrowheads="1"/>
          </p:cNvSpPr>
          <p:nvPr/>
        </p:nvSpPr>
        <p:spPr bwMode="auto">
          <a:xfrm>
            <a:off x="5395913" y="4468813"/>
            <a:ext cx="1074737" cy="3365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27432" tIns="18288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Ventilator  connected</a:t>
            </a:r>
          </a:p>
        </p:txBody>
      </p:sp>
      <p:sp>
        <p:nvSpPr>
          <p:cNvPr id="56329" name="Line 14"/>
          <p:cNvSpPr>
            <a:spLocks noChangeShapeType="1"/>
          </p:cNvSpPr>
          <p:nvPr/>
        </p:nvSpPr>
        <p:spPr bwMode="auto">
          <a:xfrm flipH="1" flipV="1">
            <a:off x="5600700" y="4098925"/>
            <a:ext cx="6350" cy="369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17"/>
          <p:cNvSpPr>
            <a:spLocks noChangeShapeType="1"/>
          </p:cNvSpPr>
          <p:nvPr/>
        </p:nvSpPr>
        <p:spPr bwMode="auto">
          <a:xfrm flipH="1" flipV="1">
            <a:off x="5794375" y="3916363"/>
            <a:ext cx="1027113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Line 30"/>
          <p:cNvSpPr>
            <a:spLocks noChangeShapeType="1"/>
          </p:cNvSpPr>
          <p:nvPr/>
        </p:nvSpPr>
        <p:spPr bwMode="auto">
          <a:xfrm flipV="1">
            <a:off x="5049838" y="3813175"/>
            <a:ext cx="249237" cy="450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Text Box 9"/>
          <p:cNvSpPr txBox="1">
            <a:spLocks noChangeArrowheads="1"/>
          </p:cNvSpPr>
          <p:nvPr/>
        </p:nvSpPr>
        <p:spPr bwMode="auto">
          <a:xfrm>
            <a:off x="2135188" y="4092575"/>
            <a:ext cx="2117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000" b="1">
                <a:solidFill>
                  <a:srgbClr val="FF0000"/>
                </a:solidFill>
                <a:cs typeface="Arial" pitchFamily="34" charset="0"/>
              </a:rPr>
              <a:t>Cerebral Intervention Threshold</a:t>
            </a:r>
          </a:p>
        </p:txBody>
      </p:sp>
      <p:sp>
        <p:nvSpPr>
          <p:cNvPr id="56333" name="Line 30"/>
          <p:cNvSpPr>
            <a:spLocks noChangeShapeType="1"/>
          </p:cNvSpPr>
          <p:nvPr/>
        </p:nvSpPr>
        <p:spPr bwMode="auto">
          <a:xfrm flipV="1">
            <a:off x="3248025" y="3735388"/>
            <a:ext cx="258763" cy="3571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Rectangle 5"/>
          <p:cNvSpPr>
            <a:spLocks noChangeArrowheads="1"/>
          </p:cNvSpPr>
          <p:nvPr/>
        </p:nvSpPr>
        <p:spPr bwMode="auto">
          <a:xfrm>
            <a:off x="800100" y="6002338"/>
            <a:ext cx="6175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Underlying data and case notes on file ISC-10093.</a:t>
            </a:r>
          </a:p>
        </p:txBody>
      </p:sp>
      <p:sp>
        <p:nvSpPr>
          <p:cNvPr id="56335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Scenario:</a:t>
            </a:r>
            <a:br>
              <a:rPr lang="en-US"/>
            </a:br>
            <a:r>
              <a:rPr lang="en-US"/>
              <a:t>Inadvertent Hyperventilation</a:t>
            </a:r>
          </a:p>
        </p:txBody>
      </p:sp>
      <p:sp>
        <p:nvSpPr>
          <p:cNvPr id="56336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800"/>
              <a:t> Covidien Respiratory and Monitoring Solutions   |   </a:t>
            </a:r>
            <a:fld id="{0D2C76F6-08DE-4D3C-923D-27276B8F233F}" type="datetime4">
              <a:rPr lang="en-US" sz="800"/>
              <a:pPr defTabSz="914400" eaLnBrk="1" hangingPunct="1"/>
              <a:t>August 15, 2019</a:t>
            </a:fld>
            <a:r>
              <a:rPr lang="en-US" sz="800"/>
              <a:t>   |   Confidential</a:t>
            </a:r>
          </a:p>
        </p:txBody>
      </p:sp>
      <p:sp>
        <p:nvSpPr>
          <p:cNvPr id="56337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fld id="{F356B74C-D7C1-418A-B402-2857A11E9988}" type="slidenum">
              <a:rPr lang="en-US" sz="800"/>
              <a:pPr algn="ctr" defTabSz="914400" eaLnBrk="1" hangingPunct="1"/>
              <a:t>21</a:t>
            </a:fld>
            <a:r>
              <a:rPr lang="en-US" sz="80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8595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6" grpId="0" animBg="1"/>
      <p:bldP spid="56327" grpId="0" animBg="1"/>
      <p:bldP spid="563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Clinical Scenario:</a:t>
            </a:r>
            <a:br>
              <a:rPr lang="en-US"/>
            </a:br>
            <a:r>
              <a:rPr lang="en-US"/>
              <a:t>Patent Ductus Arteriosus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Patient Description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/>
              <a:t> 32 weeks gestation, 1713 gm infant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Summary of Clinical Course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/>
              <a:t>Day of life 8: Diagnosed with PFO, PDA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/>
              <a:t>Left -right shunt and SVT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/>
              <a:t>Unsuccessful closure of PDA with indomethacin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/>
              <a:t>Digoxin, diuretic and propranolol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INVOS</a:t>
            </a:r>
            <a:r>
              <a:rPr lang="en-US">
                <a:solidFill>
                  <a:schemeClr val="accent1"/>
                </a:solidFill>
                <a:cs typeface="Arial" pitchFamily="34" charset="0"/>
              </a:rPr>
              <a:t>™</a:t>
            </a:r>
            <a:r>
              <a:rPr lang="en-US">
                <a:solidFill>
                  <a:schemeClr val="accent1"/>
                </a:solidFill>
              </a:rPr>
              <a:t> System Application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/>
              <a:t>Cerebral and mesenteric monitoring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/>
              <a:t>Day of life 27- Surgical ligation of PDA w/ INVOS System intraoperative monitoring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/>
              <a:t>Demonstrates profound improvement in somatic perfusion following ligation of PDA</a:t>
            </a:r>
          </a:p>
        </p:txBody>
      </p:sp>
      <p:sp>
        <p:nvSpPr>
          <p:cNvPr id="58372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800"/>
              <a:t> Covidien Respiratory and Monitoring Solutions   |   </a:t>
            </a:r>
            <a:fld id="{FDA66852-CA27-4F40-B581-85A7CC4711AC}" type="datetime4">
              <a:rPr lang="en-US" sz="800"/>
              <a:pPr defTabSz="914400" eaLnBrk="1" hangingPunct="1"/>
              <a:t>August 15, 2019</a:t>
            </a:fld>
            <a:r>
              <a:rPr lang="en-US" sz="800"/>
              <a:t>   |   Confidential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00100" y="5888038"/>
            <a:ext cx="617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Meier SD, Eble BK, Stapleton GE, Morales DL, Chang AC, Andropoulos DB. Mesenteric oxyhemoglobin desaturation improves with patent ductus arteriosus ligation. </a:t>
            </a:r>
            <a:r>
              <a:rPr lang="en-US" sz="800" i="1">
                <a:solidFill>
                  <a:schemeClr val="bg2"/>
                </a:solidFill>
              </a:rPr>
              <a:t>J Perinatol.</a:t>
            </a:r>
            <a:r>
              <a:rPr lang="en-US" sz="800">
                <a:solidFill>
                  <a:schemeClr val="bg2"/>
                </a:solidFill>
              </a:rPr>
              <a:t> 2006;26(9):562-564.</a:t>
            </a:r>
          </a:p>
        </p:txBody>
      </p:sp>
      <p:sp>
        <p:nvSpPr>
          <p:cNvPr id="58374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fld id="{6052DAEB-AD9D-4CFD-95DE-04B6FFA71AC4}" type="slidenum">
              <a:rPr lang="en-US" sz="800"/>
              <a:pPr algn="ctr" defTabSz="914400" eaLnBrk="1" hangingPunct="1"/>
              <a:t>22</a:t>
            </a:fld>
            <a:r>
              <a:rPr lang="en-US" sz="80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1261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Content Placeholder 15" descr="Meier SD J Perinatol 2006 26 562_SMS1344c_nomarks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322388"/>
            <a:ext cx="6780213" cy="4489450"/>
          </a:xfrm>
          <a:noFill/>
        </p:spPr>
      </p:pic>
      <p:sp>
        <p:nvSpPr>
          <p:cNvPr id="59395" name="Text Box 9"/>
          <p:cNvSpPr txBox="1">
            <a:spLocks noChangeArrowheads="1"/>
          </p:cNvSpPr>
          <p:nvPr/>
        </p:nvSpPr>
        <p:spPr bwMode="auto">
          <a:xfrm>
            <a:off x="7483475" y="3086100"/>
            <a:ext cx="101441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200" b="1">
                <a:cs typeface="Arial" pitchFamily="34" charset="0"/>
              </a:rPr>
              <a:t>27 days old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b="1">
                <a:cs typeface="Arial" pitchFamily="34" charset="0"/>
              </a:rPr>
              <a:t>32 wks GA</a:t>
            </a:r>
          </a:p>
          <a:p>
            <a:pPr eaLnBrk="1" hangingPunct="1">
              <a:spcBef>
                <a:spcPct val="20000"/>
              </a:spcBef>
            </a:pPr>
            <a:r>
              <a:rPr lang="en-US" sz="1200" b="1">
                <a:cs typeface="Arial" pitchFamily="34" charset="0"/>
              </a:rPr>
              <a:t>1713 gm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95838" y="2516188"/>
            <a:ext cx="1385887" cy="1825625"/>
            <a:chOff x="4796234" y="2516881"/>
            <a:chExt cx="1385094" cy="2074169"/>
          </a:xfrm>
        </p:grpSpPr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5430871" y="2516881"/>
              <a:ext cx="0" cy="5320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9404" name="TextBox 8"/>
            <p:cNvSpPr txBox="1">
              <a:spLocks noChangeArrowheads="1"/>
            </p:cNvSpPr>
            <p:nvPr/>
          </p:nvSpPr>
          <p:spPr bwMode="auto">
            <a:xfrm>
              <a:off x="4796234" y="3011074"/>
              <a:ext cx="1385094" cy="34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>
                  <a:cs typeface="Arial" pitchFamily="34" charset="0"/>
                </a:rPr>
                <a:t>PDA ligation</a:t>
              </a:r>
            </a:p>
          </p:txBody>
        </p: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5424524" y="3326708"/>
              <a:ext cx="0" cy="12643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59397" name="TextBox 8"/>
          <p:cNvSpPr txBox="1">
            <a:spLocks noChangeArrowheads="1"/>
          </p:cNvSpPr>
          <p:nvPr/>
        </p:nvSpPr>
        <p:spPr bwMode="auto">
          <a:xfrm>
            <a:off x="2513013" y="3363913"/>
            <a:ext cx="178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400" b="1">
                <a:cs typeface="Arial" pitchFamily="34" charset="0"/>
              </a:rPr>
              <a:t>Ischemia</a:t>
            </a:r>
          </a:p>
        </p:txBody>
      </p:sp>
      <p:sp>
        <p:nvSpPr>
          <p:cNvPr id="11" name="Left Brace 10"/>
          <p:cNvSpPr>
            <a:spLocks/>
          </p:cNvSpPr>
          <p:nvPr/>
        </p:nvSpPr>
        <p:spPr bwMode="auto">
          <a:xfrm rot="5400000">
            <a:off x="3265488" y="2357437"/>
            <a:ext cx="215900" cy="2867025"/>
          </a:xfrm>
          <a:prstGeom prst="leftBrace">
            <a:avLst>
              <a:gd name="adj1" fmla="val 836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800100" y="5888038"/>
            <a:ext cx="6175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chemeClr val="bg2"/>
                </a:solidFill>
              </a:rPr>
              <a:t>Meier SD, Eble BK, Stapleton GE, Morales DL, Chang AC, Andropoulos DB. Mesenteric oxyhemoglobin desaturation improves with patent ductus arteriosus ligation. </a:t>
            </a:r>
            <a:r>
              <a:rPr lang="en-US" sz="800" i="1">
                <a:solidFill>
                  <a:schemeClr val="bg2"/>
                </a:solidFill>
              </a:rPr>
              <a:t>J Perinatol.</a:t>
            </a:r>
            <a:r>
              <a:rPr lang="en-US" sz="800">
                <a:solidFill>
                  <a:schemeClr val="bg2"/>
                </a:solidFill>
              </a:rPr>
              <a:t> 2006;26(9):562-564.</a:t>
            </a:r>
          </a:p>
        </p:txBody>
      </p:sp>
      <p:sp>
        <p:nvSpPr>
          <p:cNvPr id="5940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Scenario:</a:t>
            </a:r>
            <a:br>
              <a:rPr lang="en-US"/>
            </a:br>
            <a:r>
              <a:rPr lang="en-US"/>
              <a:t>Patent Ductus Arteriosus</a:t>
            </a:r>
          </a:p>
        </p:txBody>
      </p:sp>
      <p:sp>
        <p:nvSpPr>
          <p:cNvPr id="59401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r>
              <a:rPr lang="en-US" sz="800"/>
              <a:t> Covidien Respiratory and Monitoring Solutions   |   </a:t>
            </a:r>
            <a:fld id="{B43FA141-CE10-407D-B13F-B82F9DF7B789}" type="datetime4">
              <a:rPr lang="en-US" sz="800"/>
              <a:pPr defTabSz="914400" eaLnBrk="1" hangingPunct="1"/>
              <a:t>August 15, 2019</a:t>
            </a:fld>
            <a:r>
              <a:rPr lang="en-US" sz="800"/>
              <a:t>   |   Confidential</a:t>
            </a:r>
          </a:p>
        </p:txBody>
      </p:sp>
      <p:sp>
        <p:nvSpPr>
          <p:cNvPr id="59402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/>
            <a:fld id="{982E62C9-C50A-4454-843E-9B33565EDD2F}" type="slidenum">
              <a:rPr lang="en-US" sz="800"/>
              <a:pPr algn="ctr" defTabSz="914400" eaLnBrk="1" hangingPunct="1"/>
              <a:t>23</a:t>
            </a:fld>
            <a:r>
              <a:rPr lang="en-US" sz="800"/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159733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Covidien Respiratory and Monitoring Solutions   |   </a:t>
            </a:r>
            <a:fld id="{5828C509-6825-4294-ABF2-B7259400B6B6}" type="datetime4">
              <a:rPr lang="en-US" sz="8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August 15, 2019</a:t>
            </a:fld>
            <a:r>
              <a:rPr lang="en-US" sz="800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3CE48843-D502-4776-B08E-AB3C01AC0E3C}" type="slidenum">
              <a:rPr lang="en-US" sz="80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r>
              <a:rPr lang="en-US" sz="800">
                <a:solidFill>
                  <a:srgbClr val="000000"/>
                </a:solidFill>
              </a:rPr>
              <a:t>   |</a:t>
            </a:r>
          </a:p>
        </p:txBody>
      </p:sp>
      <p:sp>
        <p:nvSpPr>
          <p:cNvPr id="7680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9050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For more information please visit:</a:t>
            </a:r>
          </a:p>
          <a:p>
            <a:pPr algn="ctr"/>
            <a:r>
              <a:rPr lang="en-US" dirty="0">
                <a:solidFill>
                  <a:schemeClr val="accent3"/>
                </a:solidFill>
                <a:hlinkClick r:id="rId3"/>
              </a:rPr>
              <a:t>http://www.medtronic.com/covidien/products/cerebral-somatic-oximetry</a:t>
            </a:r>
            <a:endParaRPr lang="en-US" dirty="0">
              <a:solidFill>
                <a:schemeClr val="accent3"/>
              </a:solidFill>
            </a:endParaRPr>
          </a:p>
          <a:p>
            <a:pPr algn="ctr"/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Thank you for your attention</a:t>
            </a:r>
          </a:p>
          <a:p>
            <a:pPr algn="ctr"/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Paula Smith RRT/CRE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Advanced Parameters Specialist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Medtronic Canada</a:t>
            </a:r>
          </a:p>
          <a:p>
            <a:pPr algn="ctr"/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dirty="0">
                <a:solidFill>
                  <a:schemeClr val="accent3"/>
                </a:solidFill>
                <a:hlinkClick r:id="rId4"/>
              </a:rPr>
              <a:t>paula.smith@medtronic.com</a:t>
            </a:r>
            <a:endParaRPr lang="en-US" dirty="0">
              <a:solidFill>
                <a:schemeClr val="accent3"/>
              </a:solidFill>
            </a:endParaRPr>
          </a:p>
          <a:p>
            <a:pPr algn="ctr"/>
            <a:endParaRPr lang="en-US" dirty="0">
              <a:solidFill>
                <a:schemeClr val="accent3"/>
              </a:solidFill>
            </a:endParaRP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(705) 238-7544</a:t>
            </a:r>
          </a:p>
        </p:txBody>
      </p:sp>
    </p:spTree>
    <p:extLst>
      <p:ext uri="{BB962C8B-B14F-4D97-AF65-F5344CB8AC3E}">
        <p14:creationId xmlns:p14="http://schemas.microsoft.com/office/powerpoint/2010/main" val="171150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INVOS</a:t>
            </a:r>
            <a:r>
              <a:rPr lang="en-US" baseline="30000" dirty="0"/>
              <a:t>™</a:t>
            </a:r>
            <a:r>
              <a:rPr lang="en-US" dirty="0"/>
              <a:t> System</a:t>
            </a:r>
          </a:p>
        </p:txBody>
      </p:sp>
      <p:pic>
        <p:nvPicPr>
          <p:cNvPr id="7885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933450"/>
            <a:ext cx="84105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Subtitle 2"/>
          <p:cNvSpPr>
            <a:spLocks/>
          </p:cNvSpPr>
          <p:nvPr/>
        </p:nvSpPr>
        <p:spPr bwMode="auto">
          <a:xfrm>
            <a:off x="806450" y="5854700"/>
            <a:ext cx="6216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50000"/>
              </a:spcAft>
            </a:pPr>
            <a:r>
              <a:rPr lang="en-US" b="1">
                <a:solidFill>
                  <a:srgbClr val="53B7E8"/>
                </a:solidFill>
              </a:rPr>
              <a:t>Four Channel NIRS Monitoring</a:t>
            </a:r>
          </a:p>
        </p:txBody>
      </p:sp>
      <p:sp>
        <p:nvSpPr>
          <p:cNvPr id="78853" name="Subtitle 2"/>
          <p:cNvSpPr txBox="1">
            <a:spLocks/>
          </p:cNvSpPr>
          <p:nvPr/>
        </p:nvSpPr>
        <p:spPr bwMode="auto">
          <a:xfrm>
            <a:off x="3590925" y="4787900"/>
            <a:ext cx="1736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>
                <a:solidFill>
                  <a:srgbClr val="003878"/>
                </a:solidFill>
              </a:rPr>
              <a:t>Pediatric</a:t>
            </a:r>
          </a:p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>
                <a:solidFill>
                  <a:srgbClr val="003878"/>
                </a:solidFill>
              </a:rPr>
              <a:t>SomaSensor</a:t>
            </a:r>
            <a:r>
              <a:rPr lang="en-US" sz="1400" b="1" baseline="30000">
                <a:solidFill>
                  <a:srgbClr val="003878"/>
                </a:solidFill>
              </a:rPr>
              <a:t>™</a:t>
            </a:r>
          </a:p>
        </p:txBody>
      </p:sp>
      <p:sp>
        <p:nvSpPr>
          <p:cNvPr id="78854" name="Subtitle 2"/>
          <p:cNvSpPr txBox="1">
            <a:spLocks/>
          </p:cNvSpPr>
          <p:nvPr/>
        </p:nvSpPr>
        <p:spPr bwMode="auto">
          <a:xfrm>
            <a:off x="7088188" y="2273300"/>
            <a:ext cx="1624012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b="1">
                <a:solidFill>
                  <a:srgbClr val="003878"/>
                </a:solidFill>
              </a:rPr>
              <a:t>OxyAlert</a:t>
            </a:r>
            <a:r>
              <a:rPr lang="en-US" sz="1400" b="1" baseline="30000">
                <a:solidFill>
                  <a:srgbClr val="003878"/>
                </a:solidFill>
              </a:rPr>
              <a:t>™</a:t>
            </a:r>
            <a:r>
              <a:rPr lang="en-US" sz="1400" b="1">
                <a:solidFill>
                  <a:srgbClr val="003878"/>
                </a:solidFill>
              </a:rPr>
              <a:t> NIRSensor for infants and neonates  </a:t>
            </a:r>
          </a:p>
        </p:txBody>
      </p:sp>
      <p:sp>
        <p:nvSpPr>
          <p:cNvPr id="78855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Covidien Respiratory and Monitoring Solutions   |   </a:t>
            </a:r>
            <a:fld id="{D68E401A-7840-4979-94D4-0D76EB09A38F}" type="datetime4">
              <a:rPr lang="en-US" sz="8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August 15, 2019</a:t>
            </a:fld>
            <a:r>
              <a:rPr lang="en-US" sz="800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78856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A84B67D-1561-4DCE-87F1-982D7C595288}" type="slidenum">
              <a:rPr lang="en-US" sz="80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en-US" sz="800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414032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 descr="Interact_Adult_Baby_sensors_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889000"/>
            <a:ext cx="7197726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INVOS</a:t>
            </a:r>
            <a:r>
              <a:rPr lang="en-US" baseline="30000" dirty="0"/>
              <a:t>™</a:t>
            </a:r>
            <a:r>
              <a:rPr lang="en-US" dirty="0"/>
              <a:t> System</a:t>
            </a:r>
          </a:p>
        </p:txBody>
      </p:sp>
      <p:sp>
        <p:nvSpPr>
          <p:cNvPr id="82948" name="Subtitle 2"/>
          <p:cNvSpPr txBox="1">
            <a:spLocks/>
          </p:cNvSpPr>
          <p:nvPr/>
        </p:nvSpPr>
        <p:spPr bwMode="auto">
          <a:xfrm>
            <a:off x="812800" y="5857875"/>
            <a:ext cx="55911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b="1">
                <a:solidFill>
                  <a:srgbClr val="53B7E8"/>
                </a:solidFill>
              </a:rPr>
              <a:t>Perfusion-related data from various tissue beds</a:t>
            </a:r>
          </a:p>
        </p:txBody>
      </p:sp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6630988" y="2513013"/>
            <a:ext cx="25130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Near infrared spectroscopy (NIRS)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Provides clinically unique data on the adequacy of perfusion in tissue beneath the sensor</a:t>
            </a:r>
          </a:p>
        </p:txBody>
      </p:sp>
      <p:sp>
        <p:nvSpPr>
          <p:cNvPr id="82950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Covidien Respiratory and Monitoring Solutions   |   </a:t>
            </a:r>
            <a:fld id="{47E0CB8F-A780-4AEA-B275-8B6D739049CF}" type="datetime4">
              <a:rPr lang="en-US" sz="8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August 15, 2019</a:t>
            </a:fld>
            <a:r>
              <a:rPr lang="en-US" sz="800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82951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C233B84F-7A95-4C0F-8CB1-FD55ADD03BD0}" type="slidenum">
              <a:rPr lang="en-US" sz="80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r>
              <a:rPr lang="en-US" sz="800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29601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9" descr="Adult_Ped_SomaSensor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0" t="14400" b="17200"/>
          <a:stretch>
            <a:fillRect/>
          </a:stretch>
        </p:blipFill>
        <p:spPr>
          <a:xfrm>
            <a:off x="6627813" y="779463"/>
            <a:ext cx="2439987" cy="2632075"/>
          </a:xfrm>
          <a:noFill/>
        </p:spPr>
      </p:pic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03588"/>
            <a:ext cx="5032375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3"/>
          <p:cNvSpPr txBox="1">
            <a:spLocks noChangeAspect="1" noChangeArrowheads="1"/>
          </p:cNvSpPr>
          <p:nvPr/>
        </p:nvSpPr>
        <p:spPr bwMode="auto">
          <a:xfrm>
            <a:off x="6319838" y="4508500"/>
            <a:ext cx="18018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>
                <a:solidFill>
                  <a:srgbClr val="052754"/>
                </a:solidFill>
              </a:rPr>
              <a:t>Deep </a:t>
            </a:r>
          </a:p>
          <a:p>
            <a:pPr algn="ctr"/>
            <a:r>
              <a:rPr lang="en-US" sz="1800" b="1">
                <a:solidFill>
                  <a:srgbClr val="052754"/>
                </a:solidFill>
              </a:rPr>
              <a:t>Photodetector</a:t>
            </a:r>
          </a:p>
        </p:txBody>
      </p:sp>
      <p:sp>
        <p:nvSpPr>
          <p:cNvPr id="80901" name="Text Box 4"/>
          <p:cNvSpPr txBox="1">
            <a:spLocks noChangeAspect="1" noChangeArrowheads="1"/>
          </p:cNvSpPr>
          <p:nvPr/>
        </p:nvSpPr>
        <p:spPr bwMode="auto">
          <a:xfrm>
            <a:off x="925513" y="3149600"/>
            <a:ext cx="6572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>
            <a:lvl1pPr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>
                <a:solidFill>
                  <a:srgbClr val="052754"/>
                </a:solidFill>
              </a:rPr>
              <a:t>Skin</a:t>
            </a:r>
          </a:p>
        </p:txBody>
      </p:sp>
      <p:sp>
        <p:nvSpPr>
          <p:cNvPr id="80902" name="Text Box 5"/>
          <p:cNvSpPr txBox="1">
            <a:spLocks noChangeAspect="1" noChangeArrowheads="1"/>
          </p:cNvSpPr>
          <p:nvPr/>
        </p:nvSpPr>
        <p:spPr bwMode="auto">
          <a:xfrm>
            <a:off x="4694238" y="2609850"/>
            <a:ext cx="11668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16" tIns="42108" rIns="84216" bIns="42108">
            <a:spAutoFit/>
          </a:bodyPr>
          <a:lstStyle>
            <a:lvl1pPr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>
                <a:solidFill>
                  <a:srgbClr val="052754"/>
                </a:solidFill>
              </a:rPr>
              <a:t>Light</a:t>
            </a:r>
          </a:p>
          <a:p>
            <a:pPr algn="ctr"/>
            <a:r>
              <a:rPr lang="en-US" sz="1800" b="1">
                <a:solidFill>
                  <a:srgbClr val="052754"/>
                </a:solidFill>
              </a:rPr>
              <a:t>Emitting</a:t>
            </a:r>
          </a:p>
          <a:p>
            <a:pPr algn="ctr"/>
            <a:r>
              <a:rPr lang="en-US" sz="1800" b="1">
                <a:solidFill>
                  <a:srgbClr val="052754"/>
                </a:solidFill>
              </a:rPr>
              <a:t>Diode</a:t>
            </a:r>
          </a:p>
        </p:txBody>
      </p:sp>
      <p:sp>
        <p:nvSpPr>
          <p:cNvPr id="80903" name="Text Box 6"/>
          <p:cNvSpPr txBox="1">
            <a:spLocks noChangeAspect="1" noChangeArrowheads="1"/>
          </p:cNvSpPr>
          <p:nvPr/>
        </p:nvSpPr>
        <p:spPr bwMode="auto">
          <a:xfrm>
            <a:off x="2738438" y="4500563"/>
            <a:ext cx="10953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>
            <a:lvl1pPr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>
                <a:solidFill>
                  <a:schemeClr val="bg1"/>
                </a:solidFill>
              </a:rPr>
              <a:t>Cerebral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Cortex</a:t>
            </a:r>
          </a:p>
        </p:txBody>
      </p:sp>
      <p:sp>
        <p:nvSpPr>
          <p:cNvPr id="80904" name="Text Box 7"/>
          <p:cNvSpPr txBox="1">
            <a:spLocks noChangeAspect="1" noChangeArrowheads="1"/>
          </p:cNvSpPr>
          <p:nvPr/>
        </p:nvSpPr>
        <p:spPr bwMode="auto">
          <a:xfrm>
            <a:off x="5656263" y="3365500"/>
            <a:ext cx="17176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>
            <a:lvl1pPr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>
                <a:solidFill>
                  <a:srgbClr val="052754"/>
                </a:solidFill>
              </a:rPr>
              <a:t>Surface </a:t>
            </a:r>
          </a:p>
          <a:p>
            <a:pPr algn="ctr"/>
            <a:r>
              <a:rPr lang="en-US" sz="1800" b="1">
                <a:solidFill>
                  <a:srgbClr val="052754"/>
                </a:solidFill>
              </a:rPr>
              <a:t>Photodetector</a:t>
            </a:r>
          </a:p>
        </p:txBody>
      </p:sp>
      <p:sp>
        <p:nvSpPr>
          <p:cNvPr id="80905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/>
              <a:t>How the INVOS System Works</a:t>
            </a:r>
          </a:p>
        </p:txBody>
      </p:sp>
      <p:sp>
        <p:nvSpPr>
          <p:cNvPr id="80906" name="Line 9"/>
          <p:cNvSpPr>
            <a:spLocks noChangeShapeType="1"/>
          </p:cNvSpPr>
          <p:nvPr/>
        </p:nvSpPr>
        <p:spPr bwMode="auto">
          <a:xfrm flipH="1">
            <a:off x="4919663" y="3938588"/>
            <a:ext cx="674687" cy="379412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07" name="Line 10"/>
          <p:cNvSpPr>
            <a:spLocks noChangeShapeType="1"/>
          </p:cNvSpPr>
          <p:nvPr/>
        </p:nvSpPr>
        <p:spPr bwMode="auto">
          <a:xfrm flipH="1">
            <a:off x="5326063" y="4727575"/>
            <a:ext cx="1423987" cy="11113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08" name="Line 11"/>
          <p:cNvSpPr>
            <a:spLocks noChangeShapeType="1"/>
          </p:cNvSpPr>
          <p:nvPr/>
        </p:nvSpPr>
        <p:spPr bwMode="auto">
          <a:xfrm flipH="1">
            <a:off x="4027488" y="2894013"/>
            <a:ext cx="806450" cy="693737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 rot="2099335" flipV="1">
            <a:off x="5688013" y="2660650"/>
            <a:ext cx="1530350" cy="62230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V="1">
            <a:off x="7015163" y="3198813"/>
            <a:ext cx="561975" cy="450850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 flipH="1" flipV="1">
            <a:off x="7708900" y="3238500"/>
            <a:ext cx="3175" cy="1433513"/>
          </a:xfrm>
          <a:prstGeom prst="line">
            <a:avLst/>
          </a:prstGeom>
          <a:noFill/>
          <a:ln w="38100" cap="sq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12" name="Text Box 16"/>
          <p:cNvSpPr txBox="1">
            <a:spLocks noChangeAspect="1" noChangeArrowheads="1"/>
          </p:cNvSpPr>
          <p:nvPr/>
        </p:nvSpPr>
        <p:spPr bwMode="auto">
          <a:xfrm>
            <a:off x="304800" y="3617581"/>
            <a:ext cx="838201" cy="3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216" tIns="42108" rIns="84216" bIns="42108">
            <a:spAutoFit/>
          </a:bodyPr>
          <a:lstStyle>
            <a:lvl1pPr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 dirty="0">
                <a:solidFill>
                  <a:srgbClr val="052754"/>
                </a:solidFill>
              </a:rPr>
              <a:t>Skull</a:t>
            </a:r>
          </a:p>
        </p:txBody>
      </p:sp>
      <p:sp>
        <p:nvSpPr>
          <p:cNvPr id="80913" name="Text Box 17"/>
          <p:cNvSpPr txBox="1">
            <a:spLocks noChangeAspect="1" noChangeArrowheads="1"/>
          </p:cNvSpPr>
          <p:nvPr/>
        </p:nvSpPr>
        <p:spPr bwMode="auto">
          <a:xfrm>
            <a:off x="7059613" y="1552575"/>
            <a:ext cx="1565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216" tIns="42108" rIns="84216" bIns="42108">
            <a:spAutoFit/>
          </a:bodyPr>
          <a:lstStyle>
            <a:lvl1pPr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8413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/>
              <a:t>SomaSensor</a:t>
            </a:r>
          </a:p>
        </p:txBody>
      </p:sp>
    </p:spTree>
    <p:extLst>
      <p:ext uri="{BB962C8B-B14F-4D97-AF65-F5344CB8AC3E}">
        <p14:creationId xmlns:p14="http://schemas.microsoft.com/office/powerpoint/2010/main" val="21236643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8" descr="Interact_Microbaby_capilaries_bloodcells_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4333"/>
            <a:ext cx="8675688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itle 1"/>
          <p:cNvSpPr txBox="1">
            <a:spLocks/>
          </p:cNvSpPr>
          <p:nvPr/>
        </p:nvSpPr>
        <p:spPr bwMode="auto">
          <a:xfrm>
            <a:off x="676275" y="333946"/>
            <a:ext cx="77882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E46C0A"/>
                </a:solidFill>
                <a:latin typeface="+mj-lt"/>
              </a:rPr>
              <a:t>Dual Wavelength Design</a:t>
            </a:r>
          </a:p>
        </p:txBody>
      </p:sp>
      <p:sp>
        <p:nvSpPr>
          <p:cNvPr id="106500" name="TextBox 4"/>
          <p:cNvSpPr txBox="1">
            <a:spLocks noChangeArrowheads="1"/>
          </p:cNvSpPr>
          <p:nvPr/>
        </p:nvSpPr>
        <p:spPr bwMode="auto">
          <a:xfrm>
            <a:off x="990600" y="4061584"/>
            <a:ext cx="21288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Adobe Garamond Pro" pitchFamily="18" charset="0"/>
              </a:rPr>
              <a:t>Absorbance of near infra-red light waves </a:t>
            </a:r>
          </a:p>
          <a:p>
            <a:pPr eaLnBrk="1" hangingPunct="1"/>
            <a:r>
              <a:rPr lang="en-US" sz="1600" dirty="0">
                <a:latin typeface="Adobe Garamond Pro" pitchFamily="18" charset="0"/>
              </a:rPr>
              <a:t>by oxy and de-oxy hemoglobin provides the basis for O</a:t>
            </a:r>
            <a:r>
              <a:rPr lang="en-US" sz="1600" baseline="-25000" dirty="0">
                <a:latin typeface="Adobe Garamond Pro" pitchFamily="18" charset="0"/>
              </a:rPr>
              <a:t>2</a:t>
            </a:r>
            <a:r>
              <a:rPr lang="en-US" sz="1600" dirty="0">
                <a:latin typeface="Adobe Garamond Pro" pitchFamily="18" charset="0"/>
              </a:rPr>
              <a:t> saturation calculation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76275" y="5876925"/>
            <a:ext cx="45545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Trajan Pro" pitchFamily="18" charset="0"/>
              </a:rPr>
              <a:t>Proven </a:t>
            </a:r>
            <a:r>
              <a:rPr lang="en-US" b="1" dirty="0" err="1">
                <a:solidFill>
                  <a:schemeClr val="tx1">
                    <a:tint val="75000"/>
                  </a:schemeClr>
                </a:solidFill>
                <a:latin typeface="Trajan Pro" pitchFamily="18" charset="0"/>
              </a:rPr>
              <a:t>Oximetric</a:t>
            </a:r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Trajan Pro" pitchFamily="18" charset="0"/>
              </a:rPr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45584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143000" y="1447800"/>
            <a:ext cx="3810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rSO</a:t>
            </a:r>
            <a:r>
              <a:rPr lang="en-US" sz="2000" baseline="-25000" dirty="0"/>
              <a:t>2</a:t>
            </a:r>
            <a:r>
              <a:rPr lang="en-US" sz="2000" dirty="0"/>
              <a:t> index represents the balance of </a:t>
            </a:r>
            <a:r>
              <a:rPr lang="en-US" sz="2000" i="1" dirty="0"/>
              <a:t>site-specific</a:t>
            </a:r>
            <a:r>
              <a:rPr lang="en-US" sz="2000" dirty="0"/>
              <a:t> </a:t>
            </a:r>
            <a:r>
              <a:rPr lang="en-US" sz="2000" i="1" dirty="0"/>
              <a:t>O</a:t>
            </a:r>
            <a:r>
              <a:rPr lang="en-US" sz="2000" i="1" baseline="-25000" dirty="0"/>
              <a:t>2</a:t>
            </a:r>
            <a:r>
              <a:rPr lang="en-US" sz="2000" i="1" dirty="0"/>
              <a:t> delivery and consumption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It measures a mixture of  venous (~75%) and arterial (~25%) blood  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Indicates adequacy of </a:t>
            </a:r>
            <a:r>
              <a:rPr lang="en-US" sz="2000" i="1" dirty="0"/>
              <a:t>site-specific</a:t>
            </a:r>
            <a:r>
              <a:rPr lang="en-US" sz="2000" dirty="0"/>
              <a:t> tissue perfusion in real-time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Correlates positively with SvO</a:t>
            </a:r>
            <a:r>
              <a:rPr lang="en-US" sz="2000" baseline="-25000" dirty="0"/>
              <a:t>2</a:t>
            </a:r>
            <a:r>
              <a:rPr lang="en-US" sz="2000" dirty="0"/>
              <a:t>, but is site-specific and noninvasive</a:t>
            </a:r>
          </a:p>
        </p:txBody>
      </p:sp>
      <p:pic>
        <p:nvPicPr>
          <p:cNvPr id="84996" name="Picture 9" descr="10865NEW_larg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/>
          <a:stretch>
            <a:fillRect/>
          </a:stretch>
        </p:blipFill>
        <p:spPr>
          <a:xfrm>
            <a:off x="5410200" y="1379538"/>
            <a:ext cx="3336575" cy="5002212"/>
          </a:xfrm>
          <a:noFill/>
        </p:spPr>
      </p:pic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4467225" y="903288"/>
            <a:ext cx="4676775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52754"/>
              </a:solidFill>
              <a:latin typeface="Garamond" pitchFamily="18" charset="0"/>
            </a:endParaRPr>
          </a:p>
        </p:txBody>
      </p:sp>
      <p:sp>
        <p:nvSpPr>
          <p:cNvPr id="84995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369888"/>
            <a:ext cx="8131175" cy="10668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How</a:t>
            </a:r>
            <a:r>
              <a:rPr lang="en-US" sz="3600" dirty="0"/>
              <a:t> the INVOS System Works</a:t>
            </a:r>
          </a:p>
        </p:txBody>
      </p:sp>
    </p:spTree>
    <p:extLst>
      <p:ext uri="{BB962C8B-B14F-4D97-AF65-F5344CB8AC3E}">
        <p14:creationId xmlns:p14="http://schemas.microsoft.com/office/powerpoint/2010/main" val="95714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4" descr="Interact_Babywithsensors_allbeams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090613"/>
            <a:ext cx="66262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252788"/>
            <a:ext cx="295433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Box 9"/>
          <p:cNvSpPr txBox="1">
            <a:spLocks noChangeArrowheads="1"/>
          </p:cNvSpPr>
          <p:nvPr/>
        </p:nvSpPr>
        <p:spPr bwMode="auto">
          <a:xfrm>
            <a:off x="549275" y="1522413"/>
            <a:ext cx="2498725" cy="625475"/>
          </a:xfrm>
          <a:prstGeom prst="rect">
            <a:avLst/>
          </a:prstGeom>
          <a:solidFill>
            <a:srgbClr val="FFC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3878"/>
                </a:solidFill>
                <a:cs typeface="Arial" charset="0"/>
              </a:rPr>
              <a:t>Cerebral rSO</a:t>
            </a:r>
            <a:r>
              <a:rPr lang="en-US" sz="1500" b="1" baseline="-25000">
                <a:solidFill>
                  <a:srgbClr val="003878"/>
                </a:solidFill>
                <a:cs typeface="Arial" charset="0"/>
              </a:rPr>
              <a:t>2</a:t>
            </a:r>
            <a:r>
              <a:rPr lang="en-US" sz="1500" b="1">
                <a:solidFill>
                  <a:srgbClr val="003878"/>
                </a:solidFill>
                <a:cs typeface="Arial" charset="0"/>
              </a:rPr>
              <a:t>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High Flow/High O</a:t>
            </a:r>
            <a:r>
              <a:rPr lang="en-US" sz="1000" baseline="-25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sz="1000">
                <a:solidFill>
                  <a:srgbClr val="000000"/>
                </a:solidFill>
                <a:cs typeface="Arial" charset="0"/>
              </a:rPr>
              <a:t> extraction tissue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Typical range 60%-80%</a:t>
            </a:r>
          </a:p>
        </p:txBody>
      </p:sp>
      <p:sp>
        <p:nvSpPr>
          <p:cNvPr id="34829" name="TextBox 12"/>
          <p:cNvSpPr txBox="1">
            <a:spLocks noChangeArrowheads="1"/>
          </p:cNvSpPr>
          <p:nvPr/>
        </p:nvSpPr>
        <p:spPr bwMode="auto">
          <a:xfrm>
            <a:off x="7500938" y="3529013"/>
            <a:ext cx="9286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C70</a:t>
            </a:r>
            <a:endParaRPr lang="en-US" sz="140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577850" y="2752725"/>
            <a:ext cx="2470150" cy="625475"/>
          </a:xfrm>
          <a:prstGeom prst="rect">
            <a:avLst/>
          </a:prstGeom>
          <a:solidFill>
            <a:srgbClr val="FFC0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3878"/>
                </a:solidFill>
                <a:cs typeface="Arial" charset="0"/>
              </a:rPr>
              <a:t>Peri-Renal rSO</a:t>
            </a:r>
            <a:r>
              <a:rPr lang="en-US" sz="1500" b="1" baseline="-25000">
                <a:solidFill>
                  <a:srgbClr val="003878"/>
                </a:solidFill>
                <a:cs typeface="Arial" charset="0"/>
              </a:rPr>
              <a:t>2</a:t>
            </a:r>
            <a:r>
              <a:rPr lang="en-US" sz="1500" b="1">
                <a:solidFill>
                  <a:srgbClr val="003878"/>
                </a:solidFill>
                <a:cs typeface="Arial" charset="0"/>
              </a:rPr>
              <a:t>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Variable flow/lower extraction tissue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Typical range 5% - 20% &gt; CrSO</a:t>
            </a:r>
            <a:r>
              <a:rPr lang="en-US" sz="1000" baseline="-25000">
                <a:solidFill>
                  <a:srgbClr val="000000"/>
                </a:solidFill>
                <a:cs typeface="Arial" charset="0"/>
              </a:rPr>
              <a:t>2</a:t>
            </a:r>
          </a:p>
        </p:txBody>
      </p:sp>
      <p:sp>
        <p:nvSpPr>
          <p:cNvPr id="34827" name="Rectangle 3"/>
          <p:cNvSpPr>
            <a:spLocks noChangeArrowheads="1"/>
          </p:cNvSpPr>
          <p:nvPr/>
        </p:nvSpPr>
        <p:spPr bwMode="auto">
          <a:xfrm>
            <a:off x="7496175" y="4125913"/>
            <a:ext cx="923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A77</a:t>
            </a:r>
            <a:endParaRPr lang="en-US" sz="140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34824" name="TextBox 12"/>
          <p:cNvSpPr txBox="1">
            <a:spLocks noChangeArrowheads="1"/>
          </p:cNvSpPr>
          <p:nvPr/>
        </p:nvSpPr>
        <p:spPr bwMode="auto">
          <a:xfrm>
            <a:off x="587375" y="3556000"/>
            <a:ext cx="2460625" cy="473075"/>
          </a:xfrm>
          <a:prstGeom prst="rect">
            <a:avLst/>
          </a:prstGeom>
          <a:solidFill>
            <a:srgbClr val="FFC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3878"/>
                </a:solidFill>
                <a:cs typeface="Arial" charset="0"/>
              </a:rPr>
              <a:t>Abdominal rSO</a:t>
            </a:r>
            <a:r>
              <a:rPr lang="en-US" sz="1500" b="1" baseline="-25000">
                <a:solidFill>
                  <a:srgbClr val="003878"/>
                </a:solidFill>
                <a:cs typeface="Arial" charset="0"/>
              </a:rPr>
              <a:t>2</a:t>
            </a:r>
            <a:r>
              <a:rPr lang="en-US" sz="1500" b="1">
                <a:solidFill>
                  <a:srgbClr val="003878"/>
                </a:solidFill>
                <a:cs typeface="Arial" charset="0"/>
              </a:rPr>
              <a:t>: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Variable flow/lower extraction tissue</a:t>
            </a:r>
          </a:p>
        </p:txBody>
      </p:sp>
      <p:sp>
        <p:nvSpPr>
          <p:cNvPr id="34825" name="Rectangle 4"/>
          <p:cNvSpPr>
            <a:spLocks noChangeArrowheads="1"/>
          </p:cNvSpPr>
          <p:nvPr/>
        </p:nvSpPr>
        <p:spPr bwMode="auto">
          <a:xfrm>
            <a:off x="7505700" y="4452938"/>
            <a:ext cx="509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R79</a:t>
            </a:r>
            <a:endParaRPr lang="en-US" sz="1400">
              <a:solidFill>
                <a:srgbClr val="92D050"/>
              </a:solidFill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74000" y="3578225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92D050"/>
                </a:solidFill>
              </a:rPr>
              <a:t>66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864475" y="4170363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92D050"/>
                </a:solidFill>
              </a:rPr>
              <a:t>77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83525" y="4508500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92D050"/>
                </a:solidFill>
              </a:rPr>
              <a:t>87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10375" y="3757613"/>
            <a:ext cx="539750" cy="3063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78650" y="3751263"/>
            <a:ext cx="395288" cy="3063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816725" y="4340225"/>
            <a:ext cx="539750" cy="3063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35825" y="3751263"/>
            <a:ext cx="138113" cy="3063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78650" y="4343400"/>
            <a:ext cx="401638" cy="3063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235825" y="4335463"/>
            <a:ext cx="144463" cy="30638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2595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INVOS System – Clinical Application</a:t>
            </a:r>
          </a:p>
        </p:txBody>
      </p:sp>
      <p:sp>
        <p:nvSpPr>
          <p:cNvPr id="152596" name="Rectangle 5"/>
          <p:cNvSpPr>
            <a:spLocks noChangeArrowheads="1"/>
          </p:cNvSpPr>
          <p:nvPr/>
        </p:nvSpPr>
        <p:spPr bwMode="auto">
          <a:xfrm>
            <a:off x="800100" y="5645150"/>
            <a:ext cx="61753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>
                <a:solidFill>
                  <a:srgbClr val="696B73"/>
                </a:solidFill>
              </a:rPr>
              <a:t>Values based on published study data on congenital heart patients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696B73"/>
                </a:solidFill>
              </a:rPr>
              <a:t>Hoffman GM, et al. </a:t>
            </a:r>
            <a:r>
              <a:rPr lang="en-US" sz="800" i="1">
                <a:solidFill>
                  <a:srgbClr val="696B73"/>
                </a:solidFill>
              </a:rPr>
              <a:t>Semin Thorac Cardiovasc Surg Pediatr Card Surg Annu.</a:t>
            </a:r>
            <a:r>
              <a:rPr lang="en-US" sz="800">
                <a:solidFill>
                  <a:srgbClr val="696B73"/>
                </a:solidFill>
              </a:rPr>
              <a:t> 2005:12-21.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696B73"/>
                </a:solidFill>
              </a:rPr>
              <a:t>Hoffman GM, et al. </a:t>
            </a:r>
            <a:r>
              <a:rPr lang="en-US" sz="800" i="1">
                <a:solidFill>
                  <a:srgbClr val="696B73"/>
                </a:solidFill>
              </a:rPr>
              <a:t>Anesthesiology.</a:t>
            </a:r>
            <a:r>
              <a:rPr lang="en-US" sz="800">
                <a:solidFill>
                  <a:srgbClr val="696B73"/>
                </a:solidFill>
              </a:rPr>
              <a:t> 2005;103:A1327.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696B73"/>
                </a:solidFill>
              </a:rPr>
              <a:t>Petrova A  et al. </a:t>
            </a:r>
            <a:r>
              <a:rPr lang="en-US" sz="800" i="1">
                <a:solidFill>
                  <a:srgbClr val="696B73"/>
                </a:solidFill>
              </a:rPr>
              <a:t>Pediatr Crit Care Med.</a:t>
            </a:r>
            <a:r>
              <a:rPr lang="en-US" sz="800">
                <a:solidFill>
                  <a:srgbClr val="696B73"/>
                </a:solidFill>
              </a:rPr>
              <a:t> 2006;7(5):449-454.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696B73"/>
                </a:solidFill>
              </a:rPr>
              <a:t>Dent CL, et al. </a:t>
            </a:r>
            <a:r>
              <a:rPr lang="en-US" sz="800" i="1">
                <a:solidFill>
                  <a:srgbClr val="696B73"/>
                </a:solidFill>
              </a:rPr>
              <a:t>J Thorac Cardiovasc Surg.</a:t>
            </a:r>
            <a:r>
              <a:rPr lang="en-US" sz="800">
                <a:solidFill>
                  <a:srgbClr val="696B73"/>
                </a:solidFill>
              </a:rPr>
              <a:t> 2005;130(6):1523-30.</a:t>
            </a:r>
          </a:p>
        </p:txBody>
      </p:sp>
      <p:sp>
        <p:nvSpPr>
          <p:cNvPr id="152597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Covidien Respiratory and Monitoring Solutions   |   </a:t>
            </a:r>
            <a:fld id="{5D0CCC42-423A-4598-9938-525030D8E923}" type="datetime4">
              <a:rPr lang="en-US" sz="8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August 15, 2019</a:t>
            </a:fld>
            <a:r>
              <a:rPr lang="en-US" sz="800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152598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697EDD90-D1EE-4D00-88C7-1B98FA2107CA}" type="slidenum">
              <a:rPr lang="en-US" sz="80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r>
              <a:rPr lang="en-US" sz="800">
                <a:solidFill>
                  <a:srgbClr val="000000"/>
                </a:solidFill>
              </a:rPr>
              <a:t>   |</a:t>
            </a:r>
          </a:p>
        </p:txBody>
      </p:sp>
    </p:spTree>
    <p:extLst>
      <p:ext uri="{BB962C8B-B14F-4D97-AF65-F5344CB8AC3E}">
        <p14:creationId xmlns:p14="http://schemas.microsoft.com/office/powerpoint/2010/main" val="2576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34829" grpId="0"/>
      <p:bldP spid="34826" grpId="0" animBg="1"/>
      <p:bldP spid="34827" grpId="0"/>
      <p:bldP spid="34824" grpId="0" animBg="1"/>
      <p:bldP spid="34825" grpId="0"/>
      <p:bldP spid="2" grpId="0"/>
      <p:bldP spid="16" grpId="0"/>
      <p:bldP spid="17" grpId="0"/>
      <p:bldP spid="22" grpId="0" animBg="1"/>
      <p:bldP spid="20" grpId="0" animBg="1"/>
      <p:bldP spid="23" grpId="0" animBg="1"/>
      <p:bldP spid="3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ate Placeholder 2"/>
          <p:cNvSpPr txBox="1">
            <a:spLocks noGrp="1"/>
          </p:cNvSpPr>
          <p:nvPr/>
        </p:nvSpPr>
        <p:spPr bwMode="auto">
          <a:xfrm>
            <a:off x="1146175" y="6524625"/>
            <a:ext cx="48736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 Covidien Respiratory and Monitoring Solutions   |   </a:t>
            </a:r>
            <a:fld id="{5828C509-6825-4294-ABF2-B7259400B6B6}" type="datetime4">
              <a:rPr lang="en-US" sz="8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August 15, 2019</a:t>
            </a:fld>
            <a:r>
              <a:rPr lang="en-US" sz="800">
                <a:solidFill>
                  <a:srgbClr val="000000"/>
                </a:solidFill>
              </a:rPr>
              <a:t>   |   Confidential</a:t>
            </a:r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838200" y="6524625"/>
            <a:ext cx="304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3CE48843-D502-4776-B08E-AB3C01AC0E3C}" type="slidenum">
              <a:rPr lang="en-US" sz="800">
                <a:solidFill>
                  <a:srgbClr val="000000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r>
              <a:rPr lang="en-US" sz="800">
                <a:solidFill>
                  <a:srgbClr val="000000"/>
                </a:solidFill>
              </a:rPr>
              <a:t>   |</a:t>
            </a:r>
          </a:p>
        </p:txBody>
      </p:sp>
      <p:sp>
        <p:nvSpPr>
          <p:cNvPr id="7680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389496"/>
            <a:ext cx="8229600" cy="1582738"/>
          </a:xfrm>
          <a:noFill/>
        </p:spPr>
        <p:txBody>
          <a:bodyPr/>
          <a:lstStyle/>
          <a:p>
            <a:pPr eaLnBrk="1" hangingPunct="1"/>
            <a:r>
              <a:rPr lang="en-US" sz="3100" dirty="0"/>
              <a:t>Monitor Set Up</a:t>
            </a:r>
            <a:br>
              <a:rPr lang="en-US" sz="3100" dirty="0"/>
            </a:br>
            <a:r>
              <a:rPr lang="en-US" sz="3100" dirty="0"/>
              <a:t>Sensor Selection</a:t>
            </a:r>
            <a:br>
              <a:rPr lang="en-US" sz="3100" dirty="0"/>
            </a:br>
            <a:r>
              <a:rPr lang="en-US" sz="3100" dirty="0"/>
              <a:t>Sensor Placement</a:t>
            </a:r>
          </a:p>
        </p:txBody>
      </p:sp>
      <p:pic>
        <p:nvPicPr>
          <p:cNvPr id="5" name="Picture 1028" descr="Prep Place Somatic 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9"/>
          <a:stretch>
            <a:fillRect/>
          </a:stretch>
        </p:blipFill>
        <p:spPr bwMode="auto">
          <a:xfrm>
            <a:off x="4059072" y="1295400"/>
            <a:ext cx="478155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9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ivider slide">
  <a:themeElements>
    <a:clrScheme name="3_Divider slide 1">
      <a:dk1>
        <a:srgbClr val="000000"/>
      </a:dk1>
      <a:lt1>
        <a:srgbClr val="FFFFFF"/>
      </a:lt1>
      <a:dk2>
        <a:srgbClr val="003878"/>
      </a:dk2>
      <a:lt2>
        <a:srgbClr val="696B73"/>
      </a:lt2>
      <a:accent1>
        <a:srgbClr val="53B7E8"/>
      </a:accent1>
      <a:accent2>
        <a:srgbClr val="C7EAFB"/>
      </a:accent2>
      <a:accent3>
        <a:srgbClr val="FFFFFF"/>
      </a:accent3>
      <a:accent4>
        <a:srgbClr val="000000"/>
      </a:accent4>
      <a:accent5>
        <a:srgbClr val="B3D8F2"/>
      </a:accent5>
      <a:accent6>
        <a:srgbClr val="B4D4E3"/>
      </a:accent6>
      <a:hlink>
        <a:srgbClr val="6E9934"/>
      </a:hlink>
      <a:folHlink>
        <a:srgbClr val="F7901E"/>
      </a:folHlink>
    </a:clrScheme>
    <a:fontScheme name="3_Divider slid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ivider slide 1">
        <a:dk1>
          <a:srgbClr val="000000"/>
        </a:dk1>
        <a:lt1>
          <a:srgbClr val="FFFFFF"/>
        </a:lt1>
        <a:dk2>
          <a:srgbClr val="003878"/>
        </a:dk2>
        <a:lt2>
          <a:srgbClr val="696B73"/>
        </a:lt2>
        <a:accent1>
          <a:srgbClr val="53B7E8"/>
        </a:accent1>
        <a:accent2>
          <a:srgbClr val="C7EAFB"/>
        </a:accent2>
        <a:accent3>
          <a:srgbClr val="FFFFFF"/>
        </a:accent3>
        <a:accent4>
          <a:srgbClr val="000000"/>
        </a:accent4>
        <a:accent5>
          <a:srgbClr val="B3D8F2"/>
        </a:accent5>
        <a:accent6>
          <a:srgbClr val="B4D4E3"/>
        </a:accent6>
        <a:hlink>
          <a:srgbClr val="6E9934"/>
        </a:hlink>
        <a:folHlink>
          <a:srgbClr val="F79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3878"/>
      </a:dk2>
      <a:lt2>
        <a:srgbClr val="696B73"/>
      </a:lt2>
      <a:accent1>
        <a:srgbClr val="53B7E8"/>
      </a:accent1>
      <a:accent2>
        <a:srgbClr val="C7EAFB"/>
      </a:accent2>
      <a:accent3>
        <a:srgbClr val="FFFFFF"/>
      </a:accent3>
      <a:accent4>
        <a:srgbClr val="000000"/>
      </a:accent4>
      <a:accent5>
        <a:srgbClr val="B3D8F2"/>
      </a:accent5>
      <a:accent6>
        <a:srgbClr val="B4D4E3"/>
      </a:accent6>
      <a:hlink>
        <a:srgbClr val="6E9934"/>
      </a:hlink>
      <a:folHlink>
        <a:srgbClr val="F7901E"/>
      </a:folHlink>
    </a:clrScheme>
    <a:fontScheme name="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878"/>
        </a:dk2>
        <a:lt2>
          <a:srgbClr val="696B73"/>
        </a:lt2>
        <a:accent1>
          <a:srgbClr val="53B7E8"/>
        </a:accent1>
        <a:accent2>
          <a:srgbClr val="C7EAFB"/>
        </a:accent2>
        <a:accent3>
          <a:srgbClr val="FFFFFF"/>
        </a:accent3>
        <a:accent4>
          <a:srgbClr val="000000"/>
        </a:accent4>
        <a:accent5>
          <a:srgbClr val="B3D8F2"/>
        </a:accent5>
        <a:accent6>
          <a:srgbClr val="B4D4E3"/>
        </a:accent6>
        <a:hlink>
          <a:srgbClr val="6E9934"/>
        </a:hlink>
        <a:folHlink>
          <a:srgbClr val="F79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3878"/>
      </a:dk2>
      <a:lt2>
        <a:srgbClr val="696B73"/>
      </a:lt2>
      <a:accent1>
        <a:srgbClr val="53B7E8"/>
      </a:accent1>
      <a:accent2>
        <a:srgbClr val="C7EAFB"/>
      </a:accent2>
      <a:accent3>
        <a:srgbClr val="FFFFFF"/>
      </a:accent3>
      <a:accent4>
        <a:srgbClr val="000000"/>
      </a:accent4>
      <a:accent5>
        <a:srgbClr val="B3D8F2"/>
      </a:accent5>
      <a:accent6>
        <a:srgbClr val="B4D4E3"/>
      </a:accent6>
      <a:hlink>
        <a:srgbClr val="6E9934"/>
      </a:hlink>
      <a:folHlink>
        <a:srgbClr val="F7901E"/>
      </a:folHlink>
    </a:clrScheme>
    <a:fontScheme name="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878"/>
        </a:dk2>
        <a:lt2>
          <a:srgbClr val="696B73"/>
        </a:lt2>
        <a:accent1>
          <a:srgbClr val="53B7E8"/>
        </a:accent1>
        <a:accent2>
          <a:srgbClr val="C7EAFB"/>
        </a:accent2>
        <a:accent3>
          <a:srgbClr val="FFFFFF"/>
        </a:accent3>
        <a:accent4>
          <a:srgbClr val="000000"/>
        </a:accent4>
        <a:accent5>
          <a:srgbClr val="B3D8F2"/>
        </a:accent5>
        <a:accent6>
          <a:srgbClr val="B4D4E3"/>
        </a:accent6>
        <a:hlink>
          <a:srgbClr val="6E9934"/>
        </a:hlink>
        <a:folHlink>
          <a:srgbClr val="F79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10333</TotalTime>
  <Words>2360</Words>
  <Application>Microsoft Office PowerPoint</Application>
  <PresentationFormat>On-screen Show (4:3)</PresentationFormat>
  <Paragraphs>462</Paragraphs>
  <Slides>24</Slides>
  <Notes>23</Notes>
  <HiddenSlides>5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3_Divider slide</vt:lpstr>
      <vt:lpstr>Default Design</vt:lpstr>
      <vt:lpstr>1_Default Design</vt:lpstr>
      <vt:lpstr>COVIDIEN, COVIDIEN with logo, Covidien logo and positive results for life are U.S. and internationally registered trademarks of Covidien AG. Other brands are trademarks of a Covidien company.  ©2010 Covidien. All rights reserved. 10-PM-7382</vt:lpstr>
      <vt:lpstr>INVOS™ System Technology Overview</vt:lpstr>
      <vt:lpstr>The INVOS™ System</vt:lpstr>
      <vt:lpstr>The INVOS™ System</vt:lpstr>
      <vt:lpstr>How the INVOS System Works</vt:lpstr>
      <vt:lpstr>PowerPoint Presentation</vt:lpstr>
      <vt:lpstr>How the INVOS System Works</vt:lpstr>
      <vt:lpstr>INVOS System – Clinical Application</vt:lpstr>
      <vt:lpstr>Monitor Set Up Sensor Selection Sensor Placement</vt:lpstr>
      <vt:lpstr>PowerPoint Presentation</vt:lpstr>
      <vt:lpstr>Targets &amp; Thresholds NICU/PICU Interventions</vt:lpstr>
      <vt:lpstr>rSO2 Target &amp; Thresholds</vt:lpstr>
      <vt:lpstr>rSO2 Reflects Oxygen Balance</vt:lpstr>
      <vt:lpstr>INVOS™ System Data and Standard Markers of Perfusion</vt:lpstr>
      <vt:lpstr>PICU Interventions to Improve rSO2 - Cerebral</vt:lpstr>
      <vt:lpstr>PowerPoint Presentation</vt:lpstr>
      <vt:lpstr>Case Studies</vt:lpstr>
      <vt:lpstr>Clinical Scenario: Low Cardiac Output</vt:lpstr>
      <vt:lpstr>Clinical Scenario: Low Cardiac Output</vt:lpstr>
      <vt:lpstr>Clinical Scenario: Inadvertent Hyperventilation</vt:lpstr>
      <vt:lpstr>Clinical Scenario: Inadvertent Hyperventilation</vt:lpstr>
      <vt:lpstr>Clinical Scenario: Patent Ductus Arteriosus</vt:lpstr>
      <vt:lpstr>Clinical Scenario: Patent Ductus Arteriosus</vt:lpstr>
      <vt:lpstr> </vt:lpstr>
    </vt:vector>
  </TitlesOfParts>
  <Company>Covidien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COVIDIEN, COVIDIEN with logo, Covidien logo and positive results for life are U.S. and internationally registered trademarks of Covidien AG. Other brands are trademarks of a Covidien company.  ©2010 Covidien. All rights reserved. 10-PM-7382</dc:title>
  <dc:creator>jocelyn.mang</dc:creator>
  <cp:keywords>Medtronic Controlled</cp:keywords>
  <cp:lastModifiedBy>ELISSA REMMER</cp:lastModifiedBy>
  <cp:revision>33</cp:revision>
  <dcterms:created xsi:type="dcterms:W3CDTF">2013-07-24T03:02:00Z</dcterms:created>
  <dcterms:modified xsi:type="dcterms:W3CDTF">2019-08-15T12:18:39Z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3f4bcc23-1e6f-452b-b76c-0c1ac66968ba</vt:lpwstr>
  </property>
  <property fmtid="{D5CDD505-2E9C-101B-9397-08002B2CF9AE}" pid="3" name="Classification">
    <vt:lpwstr>MedtronicControlled</vt:lpwstr>
  </property>
</Properties>
</file>